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x="6858000" cy="9144000"/>
  <p:embeddedFontLst>
    <p:embeddedFont>
      <p:font typeface="Old Standard TT"/>
      <p:regular r:id="rId27"/>
      <p:bold r:id="rId28"/>
      <p: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B44BED0-43F3-476B-9E33-4B140A33D4E7}">
  <a:tblStyle styleId="{5B44BED0-43F3-476B-9E33-4B140A33D4E7}"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OldStandardTT-bold.fntdata"/><Relationship Id="rId27" Type="http://schemas.openxmlformats.org/officeDocument/2006/relationships/font" Target="fonts/OldStandardTT-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OldStandardTT-italic.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8d57a6a598_1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8d57a6a598_1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g8d57a6a598_1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1" name="Google Shape;261;g8d57a6a598_1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8d57a6a598_1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8d57a6a598_1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8d57a6a598_1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8d57a6a598_1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8d57a6a598_1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8d57a6a598_1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g8d57a6a598_1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3" name="Google Shape;303;g8d57a6a598_1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g8d57a6a598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2" name="Google Shape;312;g8d57a6a598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g8d57a6a598_1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9" name="Google Shape;319;g8d57a6a598_1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g8d57a6a598_1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2" name="Google Shape;332;g8d57a6a598_1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g8d57a6a598_1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0" name="Google Shape;340;g8d57a6a598_1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8c41b62b79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8c41b62b79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g8ec93ec9c3_0_10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7" name="Google Shape;357;g8ec93ec9c3_0_10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g8c41b62b79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4" name="Google Shape;364;g8c41b62b79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8c41b62b79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8c41b62b79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8d57a6a59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8d57a6a59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8d57a6a598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8d57a6a598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8d57a6a598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8d57a6a598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8d57a6a598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8d57a6a598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8d57a6a598_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8d57a6a598_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8d57a6a598_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8d57a6a598_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3597500"/>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1893300"/>
            <a:ext cx="8118600" cy="1522800"/>
          </a:xfrm>
          <a:prstGeom prst="rect">
            <a:avLst/>
          </a:prstGeom>
        </p:spPr>
        <p:txBody>
          <a:bodyPr anchorCtr="0" anchor="b" bIns="91425" lIns="91425" spcFirstLastPara="1" rIns="91425" wrap="square" tIns="91425">
            <a:no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3840639"/>
            <a:ext cx="8118600" cy="7875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no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1893300"/>
            <a:ext cx="8118600" cy="1522800"/>
          </a:xfrm>
          <a:prstGeom prst="rect">
            <a:avLst/>
          </a:prstGeom>
        </p:spPr>
        <p:txBody>
          <a:bodyPr anchorCtr="0" anchor="b" bIns="91425" lIns="91425" spcFirstLastPara="1" rIns="91425" wrap="square" tIns="91425">
            <a:no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71600"/>
            <a:ext cx="8520600" cy="3397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1600"/>
              </a:spcBef>
              <a:spcAft>
                <a:spcPts val="0"/>
              </a:spcAft>
              <a:buClr>
                <a:schemeClr val="accent1"/>
              </a:buClr>
              <a:buSzPts val="1400"/>
              <a:buChar char="○"/>
              <a:defRPr>
                <a:solidFill>
                  <a:schemeClr val="accent1"/>
                </a:solidFill>
              </a:defRPr>
            </a:lvl2pPr>
            <a:lvl3pPr indent="-317500" lvl="2" marL="1371600">
              <a:spcBef>
                <a:spcPts val="1600"/>
              </a:spcBef>
              <a:spcAft>
                <a:spcPts val="0"/>
              </a:spcAft>
              <a:buClr>
                <a:schemeClr val="accent1"/>
              </a:buClr>
              <a:buSzPts val="1400"/>
              <a:buChar char="■"/>
              <a:defRPr>
                <a:solidFill>
                  <a:schemeClr val="accent1"/>
                </a:solidFill>
              </a:defRPr>
            </a:lvl3pPr>
            <a:lvl4pPr indent="-317500" lvl="3" marL="1828800">
              <a:spcBef>
                <a:spcPts val="1600"/>
              </a:spcBef>
              <a:spcAft>
                <a:spcPts val="0"/>
              </a:spcAft>
              <a:buClr>
                <a:schemeClr val="accent1"/>
              </a:buClr>
              <a:buSzPts val="1400"/>
              <a:buChar char="●"/>
              <a:defRPr>
                <a:solidFill>
                  <a:schemeClr val="accent1"/>
                </a:solidFill>
              </a:defRPr>
            </a:lvl4pPr>
            <a:lvl5pPr indent="-317500" lvl="4" marL="2286000">
              <a:spcBef>
                <a:spcPts val="1600"/>
              </a:spcBef>
              <a:spcAft>
                <a:spcPts val="0"/>
              </a:spcAft>
              <a:buClr>
                <a:schemeClr val="accent1"/>
              </a:buClr>
              <a:buSzPts val="1400"/>
              <a:buChar char="○"/>
              <a:defRPr>
                <a:solidFill>
                  <a:schemeClr val="accent1"/>
                </a:solidFill>
              </a:defRPr>
            </a:lvl5pPr>
            <a:lvl6pPr indent="-317500" lvl="5" marL="2743200">
              <a:spcBef>
                <a:spcPts val="1600"/>
              </a:spcBef>
              <a:spcAft>
                <a:spcPts val="0"/>
              </a:spcAft>
              <a:buClr>
                <a:schemeClr val="accent1"/>
              </a:buClr>
              <a:buSzPts val="1400"/>
              <a:buChar char="■"/>
              <a:defRPr>
                <a:solidFill>
                  <a:schemeClr val="accent1"/>
                </a:solidFill>
              </a:defRPr>
            </a:lvl6pPr>
            <a:lvl7pPr indent="-317500" lvl="6" marL="3200400">
              <a:spcBef>
                <a:spcPts val="1600"/>
              </a:spcBef>
              <a:spcAft>
                <a:spcPts val="0"/>
              </a:spcAft>
              <a:buClr>
                <a:schemeClr val="accent1"/>
              </a:buClr>
              <a:buSzPts val="1400"/>
              <a:buChar char="●"/>
              <a:defRPr>
                <a:solidFill>
                  <a:schemeClr val="accent1"/>
                </a:solidFill>
              </a:defRPr>
            </a:lvl7pPr>
            <a:lvl8pPr indent="-317500" lvl="7" marL="3657600">
              <a:spcBef>
                <a:spcPts val="1600"/>
              </a:spcBef>
              <a:spcAft>
                <a:spcPts val="0"/>
              </a:spcAft>
              <a:buClr>
                <a:schemeClr val="accent1"/>
              </a:buClr>
              <a:buSzPts val="1400"/>
              <a:buChar char="○"/>
              <a:defRPr>
                <a:solidFill>
                  <a:schemeClr val="accent1"/>
                </a:solidFill>
              </a:defRPr>
            </a:lvl8pPr>
            <a:lvl9pPr indent="-317500" lvl="8" marL="4114800">
              <a:spcBef>
                <a:spcPts val="1600"/>
              </a:spcBef>
              <a:spcAft>
                <a:spcPts val="160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http://www.ascd.org/publications/educational-leadership/archived-issues.aspx" TargetMode="External"/><Relationship Id="rId4" Type="http://schemas.openxmlformats.org/officeDocument/2006/relationships/hyperlink" Target="https://www.amazon.in/Organisation-Practice-Modern-Indian-Education/dp/8175411090" TargetMode="External"/><Relationship Id="rId5" Type="http://schemas.openxmlformats.org/officeDocument/2006/relationships/hyperlink" Target="https://www.apple.com/education/k12/" TargetMode="External"/><Relationship Id="rId6" Type="http://schemas.openxmlformats.org/officeDocument/2006/relationships/hyperlink" Target="http://drive.google.com/file/d/1U_IHYGENcVqNLDL8RqMCSnBrK7lZLAeZ/view" TargetMode="External"/><Relationship Id="rId7"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6000" y="126000"/>
            <a:ext cx="9012000" cy="1522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4100">
                <a:solidFill>
                  <a:srgbClr val="000000"/>
                </a:solidFill>
              </a:rPr>
              <a:t>KNOWLEDGE AND CURRICULUM</a:t>
            </a:r>
            <a:endParaRPr b="1" sz="4100">
              <a:solidFill>
                <a:srgbClr val="000000"/>
              </a:solidFill>
            </a:endParaRPr>
          </a:p>
          <a:p>
            <a:pPr indent="0" lvl="0" marL="0" rtl="0" algn="ctr">
              <a:spcBef>
                <a:spcPts val="0"/>
              </a:spcBef>
              <a:spcAft>
                <a:spcPts val="0"/>
              </a:spcAft>
              <a:buNone/>
            </a:pPr>
            <a:r>
              <a:rPr b="1" lang="en" sz="2800" u="sng">
                <a:solidFill>
                  <a:srgbClr val="000000"/>
                </a:solidFill>
              </a:rPr>
              <a:t>Unit VIII- </a:t>
            </a:r>
            <a:r>
              <a:rPr b="1" lang="en" sz="2800" u="sng">
                <a:solidFill>
                  <a:srgbClr val="000000"/>
                </a:solidFill>
              </a:rPr>
              <a:t> Resource and Curriculum</a:t>
            </a:r>
            <a:endParaRPr b="1" sz="2800" u="sng">
              <a:solidFill>
                <a:srgbClr val="000000"/>
              </a:solidFill>
            </a:endParaRPr>
          </a:p>
        </p:txBody>
      </p:sp>
      <p:sp>
        <p:nvSpPr>
          <p:cNvPr id="60" name="Google Shape;60;p13"/>
          <p:cNvSpPr txBox="1"/>
          <p:nvPr>
            <p:ph idx="1" type="subTitle"/>
          </p:nvPr>
        </p:nvSpPr>
        <p:spPr>
          <a:xfrm>
            <a:off x="512700" y="3480185"/>
            <a:ext cx="8118600" cy="152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600"/>
          </a:p>
          <a:p>
            <a:pPr indent="0" lvl="0" marL="0" rtl="0" algn="l">
              <a:spcBef>
                <a:spcPts val="0"/>
              </a:spcBef>
              <a:spcAft>
                <a:spcPts val="0"/>
              </a:spcAft>
              <a:buNone/>
            </a:pPr>
            <a:r>
              <a:rPr b="1" lang="en" sz="1500">
                <a:solidFill>
                  <a:srgbClr val="D9D9D9"/>
                </a:solidFill>
              </a:rPr>
              <a:t>Dr.V.Regina</a:t>
            </a:r>
            <a:endParaRPr b="1" sz="1500">
              <a:solidFill>
                <a:srgbClr val="D9D9D9"/>
              </a:solidFill>
            </a:endParaRPr>
          </a:p>
          <a:p>
            <a:pPr indent="0" lvl="0" marL="0" rtl="0" algn="l">
              <a:spcBef>
                <a:spcPts val="0"/>
              </a:spcBef>
              <a:spcAft>
                <a:spcPts val="0"/>
              </a:spcAft>
              <a:buNone/>
            </a:pPr>
            <a:r>
              <a:rPr lang="en" sz="1500">
                <a:solidFill>
                  <a:srgbClr val="D9D9D9"/>
                </a:solidFill>
              </a:rPr>
              <a:t>Principal ,Asst,Professor of Biological Science</a:t>
            </a:r>
            <a:endParaRPr sz="1500">
              <a:solidFill>
                <a:srgbClr val="D9D9D9"/>
              </a:solidFill>
            </a:endParaRPr>
          </a:p>
          <a:p>
            <a:pPr indent="0" lvl="0" marL="0" rtl="0" algn="l">
              <a:spcBef>
                <a:spcPts val="0"/>
              </a:spcBef>
              <a:spcAft>
                <a:spcPts val="0"/>
              </a:spcAft>
              <a:buNone/>
            </a:pPr>
            <a:r>
              <a:rPr lang="en" sz="1500">
                <a:solidFill>
                  <a:srgbClr val="D9D9D9"/>
                </a:solidFill>
              </a:rPr>
              <a:t>CSI Bishop Newbigin College of Education</a:t>
            </a:r>
            <a:endParaRPr sz="1500">
              <a:solidFill>
                <a:srgbClr val="D9D9D9"/>
              </a:solidFill>
            </a:endParaRPr>
          </a:p>
          <a:p>
            <a:pPr indent="0" lvl="0" marL="0" rtl="0" algn="l">
              <a:spcBef>
                <a:spcPts val="0"/>
              </a:spcBef>
              <a:spcAft>
                <a:spcPts val="0"/>
              </a:spcAft>
              <a:buNone/>
            </a:pPr>
            <a:r>
              <a:rPr lang="en" sz="1500">
                <a:solidFill>
                  <a:srgbClr val="D9D9D9"/>
                </a:solidFill>
              </a:rPr>
              <a:t>No.109, Dr.Radhakrishnan salai, Mylapore, Chennai - 600004</a:t>
            </a:r>
            <a:endParaRPr sz="1500">
              <a:solidFill>
                <a:srgbClr val="D9D9D9"/>
              </a:solidFill>
            </a:endParaRPr>
          </a:p>
          <a:p>
            <a:pPr indent="0" lvl="0" marL="0" rtl="0" algn="l">
              <a:spcBef>
                <a:spcPts val="0"/>
              </a:spcBef>
              <a:spcAft>
                <a:spcPts val="0"/>
              </a:spcAft>
              <a:buNone/>
            </a:pPr>
            <a:r>
              <a:t/>
            </a:r>
            <a:endParaRPr sz="2300"/>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pic>
        <p:nvPicPr>
          <p:cNvPr id="61" name="Google Shape;61;p13"/>
          <p:cNvPicPr preferRelativeResize="0"/>
          <p:nvPr/>
        </p:nvPicPr>
        <p:blipFill>
          <a:blip r:embed="rId3">
            <a:alphaModFix/>
          </a:blip>
          <a:stretch>
            <a:fillRect/>
          </a:stretch>
        </p:blipFill>
        <p:spPr>
          <a:xfrm>
            <a:off x="7297800" y="3480175"/>
            <a:ext cx="1333500" cy="1333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22"/>
          <p:cNvSpPr txBox="1"/>
          <p:nvPr/>
        </p:nvSpPr>
        <p:spPr>
          <a:xfrm>
            <a:off x="734650" y="535500"/>
            <a:ext cx="30957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Curriculum and their Goals</a:t>
            </a:r>
            <a:endParaRPr b="1" sz="1200">
              <a:latin typeface="Times New Roman"/>
              <a:ea typeface="Times New Roman"/>
              <a:cs typeface="Times New Roman"/>
              <a:sym typeface="Times New Roman"/>
            </a:endParaRPr>
          </a:p>
        </p:txBody>
      </p:sp>
      <p:sp>
        <p:nvSpPr>
          <p:cNvPr id="256" name="Google Shape;256;p22"/>
          <p:cNvSpPr txBox="1"/>
          <p:nvPr/>
        </p:nvSpPr>
        <p:spPr>
          <a:xfrm>
            <a:off x="235750" y="1275950"/>
            <a:ext cx="4093500" cy="36330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Educational goals are long term outcomes </a:t>
            </a:r>
            <a:r>
              <a:rPr lang="en" sz="1200">
                <a:latin typeface="Times New Roman"/>
                <a:ea typeface="Times New Roman"/>
                <a:cs typeface="Times New Roman"/>
                <a:sym typeface="Times New Roman"/>
              </a:rPr>
              <a:t>but curriculum</a:t>
            </a:r>
            <a:r>
              <a:rPr lang="en" sz="1200">
                <a:latin typeface="Times New Roman"/>
                <a:ea typeface="Times New Roman"/>
                <a:cs typeface="Times New Roman"/>
                <a:sym typeface="Times New Roman"/>
              </a:rPr>
              <a:t> </a:t>
            </a:r>
            <a:r>
              <a:rPr lang="en" sz="1200">
                <a:latin typeface="Times New Roman"/>
                <a:ea typeface="Times New Roman"/>
                <a:cs typeface="Times New Roman"/>
                <a:sym typeface="Times New Roman"/>
              </a:rPr>
              <a:t>goals</a:t>
            </a:r>
            <a:r>
              <a:rPr lang="en" sz="1200">
                <a:latin typeface="Times New Roman"/>
                <a:ea typeface="Times New Roman"/>
                <a:cs typeface="Times New Roman"/>
                <a:sym typeface="Times New Roman"/>
              </a:rPr>
              <a:t> are short-term.</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Survey conducted with stakeholders as to what types of skills the believed students should be developing</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Critical- thinking skills, problem - solving strategies and effective decision making skills</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Creative- thinking processes</a:t>
            </a:r>
            <a:endParaRPr sz="1200">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latin typeface="Times New Roman"/>
              <a:ea typeface="Times New Roman"/>
              <a:cs typeface="Times New Roman"/>
              <a:sym typeface="Times New Roman"/>
            </a:endParaRPr>
          </a:p>
        </p:txBody>
      </p:sp>
      <p:sp>
        <p:nvSpPr>
          <p:cNvPr id="257" name="Google Shape;257;p22"/>
          <p:cNvSpPr txBox="1"/>
          <p:nvPr/>
        </p:nvSpPr>
        <p:spPr>
          <a:xfrm>
            <a:off x="4706950" y="1275950"/>
            <a:ext cx="4544100" cy="42426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Effective oral and written communication skills.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Basic reading, mathematics and writing abilities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Effective interpersonal </a:t>
            </a:r>
            <a:r>
              <a:rPr lang="en" sz="1200">
                <a:solidFill>
                  <a:srgbClr val="FFFFFF"/>
                </a:solidFill>
                <a:latin typeface="Times New Roman"/>
                <a:ea typeface="Times New Roman"/>
                <a:cs typeface="Times New Roman"/>
                <a:sym typeface="Times New Roman"/>
              </a:rPr>
              <a:t>skills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Technology skills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Health and hygiene</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Effectively managing money</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Ability to continue learning.</a:t>
            </a:r>
            <a:endParaRPr sz="1200">
              <a:solidFill>
                <a:srgbClr val="FFFFFF"/>
              </a:solidFill>
              <a:latin typeface="Times New Roman"/>
              <a:ea typeface="Times New Roman"/>
              <a:cs typeface="Times New Roman"/>
              <a:sym typeface="Times New Roman"/>
            </a:endParaRPr>
          </a:p>
        </p:txBody>
      </p:sp>
      <p:sp>
        <p:nvSpPr>
          <p:cNvPr id="258" name="Google Shape;258;p22"/>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23"/>
          <p:cNvSpPr txBox="1"/>
          <p:nvPr/>
        </p:nvSpPr>
        <p:spPr>
          <a:xfrm>
            <a:off x="469450" y="1243575"/>
            <a:ext cx="30957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Time table</a:t>
            </a:r>
            <a:endParaRPr b="1" sz="1200">
              <a:latin typeface="Times New Roman"/>
              <a:ea typeface="Times New Roman"/>
              <a:cs typeface="Times New Roman"/>
              <a:sym typeface="Times New Roman"/>
            </a:endParaRPr>
          </a:p>
        </p:txBody>
      </p:sp>
      <p:sp>
        <p:nvSpPr>
          <p:cNvPr id="264" name="Google Shape;264;p23"/>
          <p:cNvSpPr txBox="1"/>
          <p:nvPr/>
        </p:nvSpPr>
        <p:spPr>
          <a:xfrm>
            <a:off x="4811350" y="1908150"/>
            <a:ext cx="4093500" cy="20460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AutoNum type="alphaLcParenR"/>
            </a:pPr>
            <a:r>
              <a:rPr lang="en" sz="1200">
                <a:solidFill>
                  <a:srgbClr val="FFFFFF"/>
                </a:solidFill>
                <a:latin typeface="Times New Roman"/>
                <a:ea typeface="Times New Roman"/>
                <a:cs typeface="Times New Roman"/>
                <a:sym typeface="Times New Roman"/>
              </a:rPr>
              <a:t>Time of the beginning and ending of the school day</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lphaLcParenR"/>
            </a:pPr>
            <a:r>
              <a:rPr lang="en" sz="1200">
                <a:solidFill>
                  <a:srgbClr val="FFFFFF"/>
                </a:solidFill>
                <a:latin typeface="Times New Roman"/>
                <a:ea typeface="Times New Roman"/>
                <a:cs typeface="Times New Roman"/>
                <a:sym typeface="Times New Roman"/>
              </a:rPr>
              <a:t>Subjects and activities being undertaken in each period by each teacher.</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lphaLcParenR"/>
            </a:pPr>
            <a:r>
              <a:rPr lang="en" sz="1200">
                <a:solidFill>
                  <a:srgbClr val="FFFFFF"/>
                </a:solidFill>
                <a:latin typeface="Times New Roman"/>
                <a:ea typeface="Times New Roman"/>
                <a:cs typeface="Times New Roman"/>
                <a:sym typeface="Times New Roman"/>
              </a:rPr>
              <a:t>Days on which every subjects taught</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lphaLcParenR"/>
            </a:pPr>
            <a:r>
              <a:rPr lang="en" sz="1200">
                <a:solidFill>
                  <a:srgbClr val="FFFFFF"/>
                </a:solidFill>
                <a:latin typeface="Times New Roman"/>
                <a:ea typeface="Times New Roman"/>
                <a:cs typeface="Times New Roman"/>
                <a:sym typeface="Times New Roman"/>
              </a:rPr>
              <a:t>Name of the teachers teaching</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lphaLcParenR"/>
            </a:pPr>
            <a:r>
              <a:rPr lang="en" sz="1200">
                <a:solidFill>
                  <a:srgbClr val="FFFFFF"/>
                </a:solidFill>
                <a:latin typeface="Times New Roman"/>
                <a:ea typeface="Times New Roman"/>
                <a:cs typeface="Times New Roman"/>
                <a:sym typeface="Times New Roman"/>
              </a:rPr>
              <a:t>room/ place - where the activity is going on</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lphaLcParenR"/>
            </a:pPr>
            <a:r>
              <a:rPr lang="en" sz="1200">
                <a:solidFill>
                  <a:srgbClr val="FFFFFF"/>
                </a:solidFill>
                <a:latin typeface="Times New Roman"/>
                <a:ea typeface="Times New Roman"/>
                <a:cs typeface="Times New Roman"/>
                <a:sym typeface="Times New Roman"/>
              </a:rPr>
              <a:t>Recess break or interval time.</a:t>
            </a:r>
            <a:endParaRPr sz="1200">
              <a:solidFill>
                <a:srgbClr val="FFFFFF"/>
              </a:solidFill>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p:txBody>
      </p:sp>
      <p:graphicFrame>
        <p:nvGraphicFramePr>
          <p:cNvPr id="265" name="Google Shape;265;p23"/>
          <p:cNvGraphicFramePr/>
          <p:nvPr/>
        </p:nvGraphicFramePr>
        <p:xfrm>
          <a:off x="48250" y="1908150"/>
          <a:ext cx="3000000" cy="3000000"/>
        </p:xfrm>
        <a:graphic>
          <a:graphicData uri="http://schemas.openxmlformats.org/drawingml/2006/table">
            <a:tbl>
              <a:tblPr>
                <a:noFill/>
                <a:tableStyleId>{5B44BED0-43F3-476B-9E33-4B140A33D4E7}</a:tableStyleId>
              </a:tblPr>
              <a:tblGrid>
                <a:gridCol w="421200"/>
                <a:gridCol w="392225"/>
                <a:gridCol w="406725"/>
                <a:gridCol w="406725"/>
                <a:gridCol w="406725"/>
                <a:gridCol w="406725"/>
                <a:gridCol w="406725"/>
                <a:gridCol w="406725"/>
                <a:gridCol w="406725"/>
                <a:gridCol w="406725"/>
                <a:gridCol w="406725"/>
              </a:tblGrid>
              <a:tr h="360825">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Day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1</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2</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3</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4</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5</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6</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7</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8</a:t>
                      </a:r>
                      <a:endParaRPr sz="900">
                        <a:latin typeface="Times New Roman"/>
                        <a:ea typeface="Times New Roman"/>
                        <a:cs typeface="Times New Roman"/>
                        <a:sym typeface="Times New Roman"/>
                      </a:endParaRPr>
                    </a:p>
                  </a:txBody>
                  <a:tcPr marT="91425" marB="91425" marR="91425" marL="91425"/>
                </a:tc>
              </a:tr>
              <a:tr h="360825">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mon</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B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b</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r>
              <a:tr h="360825">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tue</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r</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r</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r>
              <a:tr h="360825">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wed</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e</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e</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r>
              <a:tr h="360825">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thur</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a</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a</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r>
              <a:tr h="360825">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fri</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k</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k</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r>
            </a:tbl>
          </a:graphicData>
        </a:graphic>
      </p:graphicFrame>
      <p:sp>
        <p:nvSpPr>
          <p:cNvPr id="266" name="Google Shape;266;p23"/>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24"/>
          <p:cNvSpPr txBox="1"/>
          <p:nvPr/>
        </p:nvSpPr>
        <p:spPr>
          <a:xfrm>
            <a:off x="469450" y="1243575"/>
            <a:ext cx="30957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Significance of timetable</a:t>
            </a:r>
            <a:endParaRPr b="1" sz="1200">
              <a:latin typeface="Times New Roman"/>
              <a:ea typeface="Times New Roman"/>
              <a:cs typeface="Times New Roman"/>
              <a:sym typeface="Times New Roman"/>
            </a:endParaRPr>
          </a:p>
        </p:txBody>
      </p:sp>
      <p:sp>
        <p:nvSpPr>
          <p:cNvPr id="272" name="Google Shape;272;p24"/>
          <p:cNvSpPr txBox="1"/>
          <p:nvPr/>
        </p:nvSpPr>
        <p:spPr>
          <a:xfrm>
            <a:off x="4843500" y="944625"/>
            <a:ext cx="4093500" cy="31917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AutoNum type="alphaLcParenR"/>
            </a:pPr>
            <a:r>
              <a:rPr lang="en" sz="1200">
                <a:solidFill>
                  <a:srgbClr val="FFFFFF"/>
                </a:solidFill>
                <a:latin typeface="Times New Roman"/>
                <a:ea typeface="Times New Roman"/>
                <a:cs typeface="Times New Roman"/>
                <a:sym typeface="Times New Roman"/>
              </a:rPr>
              <a:t>Bring systems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lphaLcParenR"/>
            </a:pPr>
            <a:r>
              <a:rPr lang="en" sz="1200">
                <a:solidFill>
                  <a:srgbClr val="FFFFFF"/>
                </a:solidFill>
                <a:latin typeface="Times New Roman"/>
                <a:ea typeface="Times New Roman"/>
                <a:cs typeface="Times New Roman"/>
                <a:sym typeface="Times New Roman"/>
              </a:rPr>
              <a:t>Eliminate waste of time and energy</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lphaLcParenR"/>
            </a:pPr>
            <a:r>
              <a:rPr lang="en" sz="1200">
                <a:solidFill>
                  <a:srgbClr val="FFFFFF"/>
                </a:solidFill>
                <a:latin typeface="Times New Roman"/>
                <a:ea typeface="Times New Roman"/>
                <a:cs typeface="Times New Roman"/>
                <a:sym typeface="Times New Roman"/>
              </a:rPr>
              <a:t>Ensures due attention to every subjects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lphaLcParenR"/>
            </a:pPr>
            <a:r>
              <a:rPr lang="en" sz="1200">
                <a:solidFill>
                  <a:srgbClr val="FFFFFF"/>
                </a:solidFill>
                <a:latin typeface="Times New Roman"/>
                <a:ea typeface="Times New Roman"/>
                <a:cs typeface="Times New Roman"/>
                <a:sym typeface="Times New Roman"/>
              </a:rPr>
              <a:t>Develops moral values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lphaLcParenR"/>
            </a:pPr>
            <a:r>
              <a:rPr lang="en" sz="1200">
                <a:solidFill>
                  <a:srgbClr val="FFFFFF"/>
                </a:solidFill>
                <a:latin typeface="Times New Roman"/>
                <a:ea typeface="Times New Roman"/>
                <a:cs typeface="Times New Roman"/>
                <a:sym typeface="Times New Roman"/>
              </a:rPr>
              <a:t>Ensures </a:t>
            </a:r>
            <a:r>
              <a:rPr lang="en" sz="1200">
                <a:solidFill>
                  <a:srgbClr val="FFFFFF"/>
                </a:solidFill>
                <a:latin typeface="Times New Roman"/>
                <a:ea typeface="Times New Roman"/>
                <a:cs typeface="Times New Roman"/>
                <a:sym typeface="Times New Roman"/>
              </a:rPr>
              <a:t>regular</a:t>
            </a:r>
            <a:r>
              <a:rPr lang="en" sz="1200">
                <a:solidFill>
                  <a:srgbClr val="FFFFFF"/>
                </a:solidFill>
                <a:latin typeface="Times New Roman"/>
                <a:ea typeface="Times New Roman"/>
                <a:cs typeface="Times New Roman"/>
                <a:sym typeface="Times New Roman"/>
              </a:rPr>
              <a:t> and </a:t>
            </a:r>
            <a:r>
              <a:rPr lang="en" sz="1200">
                <a:solidFill>
                  <a:srgbClr val="FFFFFF"/>
                </a:solidFill>
                <a:latin typeface="Times New Roman"/>
                <a:ea typeface="Times New Roman"/>
                <a:cs typeface="Times New Roman"/>
                <a:sym typeface="Times New Roman"/>
              </a:rPr>
              <a:t>even progress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lphaLcParenR"/>
            </a:pPr>
            <a:r>
              <a:rPr lang="en" sz="1200">
                <a:solidFill>
                  <a:srgbClr val="FFFFFF"/>
                </a:solidFill>
                <a:latin typeface="Times New Roman"/>
                <a:ea typeface="Times New Roman"/>
                <a:cs typeface="Times New Roman"/>
                <a:sym typeface="Times New Roman"/>
              </a:rPr>
              <a:t>Provides </a:t>
            </a:r>
            <a:r>
              <a:rPr lang="en" sz="1200">
                <a:solidFill>
                  <a:srgbClr val="FFFFFF"/>
                </a:solidFill>
                <a:latin typeface="Times New Roman"/>
                <a:ea typeface="Times New Roman"/>
                <a:cs typeface="Times New Roman"/>
                <a:sym typeface="Times New Roman"/>
              </a:rPr>
              <a:t>a psychological</a:t>
            </a:r>
            <a:r>
              <a:rPr lang="en" sz="1200">
                <a:solidFill>
                  <a:srgbClr val="FFFFFF"/>
                </a:solidFill>
                <a:latin typeface="Times New Roman"/>
                <a:ea typeface="Times New Roman"/>
                <a:cs typeface="Times New Roman"/>
                <a:sym typeface="Times New Roman"/>
              </a:rPr>
              <a:t> environment</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lphaLcParenR"/>
            </a:pPr>
            <a:r>
              <a:rPr lang="en" sz="1200">
                <a:solidFill>
                  <a:srgbClr val="FFFFFF"/>
                </a:solidFill>
                <a:latin typeface="Times New Roman"/>
                <a:ea typeface="Times New Roman"/>
                <a:cs typeface="Times New Roman"/>
                <a:sym typeface="Times New Roman"/>
              </a:rPr>
              <a:t>Ensures equitable distribution of time to different subjects.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lphaLcParenR"/>
            </a:pPr>
            <a:r>
              <a:rPr lang="en" sz="1200">
                <a:solidFill>
                  <a:srgbClr val="FFFFFF"/>
                </a:solidFill>
                <a:latin typeface="Times New Roman"/>
                <a:ea typeface="Times New Roman"/>
                <a:cs typeface="Times New Roman"/>
                <a:sym typeface="Times New Roman"/>
              </a:rPr>
              <a:t>Develop good habits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lphaLcParenR"/>
            </a:pPr>
            <a:r>
              <a:rPr lang="en" sz="1200">
                <a:solidFill>
                  <a:srgbClr val="FFFFFF"/>
                </a:solidFill>
                <a:latin typeface="Times New Roman"/>
                <a:ea typeface="Times New Roman"/>
                <a:cs typeface="Times New Roman"/>
                <a:sym typeface="Times New Roman"/>
              </a:rPr>
              <a:t>Facilitates advance planning</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lphaLcParenR"/>
            </a:pPr>
            <a:r>
              <a:rPr lang="en" sz="1200">
                <a:solidFill>
                  <a:srgbClr val="FFFFFF"/>
                </a:solidFill>
                <a:latin typeface="Times New Roman"/>
                <a:ea typeface="Times New Roman"/>
                <a:cs typeface="Times New Roman"/>
                <a:sym typeface="Times New Roman"/>
              </a:rPr>
              <a:t>Ensures efficiency</a:t>
            </a:r>
            <a:endParaRPr sz="1200">
              <a:solidFill>
                <a:srgbClr val="FFFFFF"/>
              </a:solidFill>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p:txBody>
      </p:sp>
      <p:graphicFrame>
        <p:nvGraphicFramePr>
          <p:cNvPr id="273" name="Google Shape;273;p24"/>
          <p:cNvGraphicFramePr/>
          <p:nvPr/>
        </p:nvGraphicFramePr>
        <p:xfrm>
          <a:off x="48250" y="1908150"/>
          <a:ext cx="3000000" cy="3000000"/>
        </p:xfrm>
        <a:graphic>
          <a:graphicData uri="http://schemas.openxmlformats.org/drawingml/2006/table">
            <a:tbl>
              <a:tblPr>
                <a:noFill/>
                <a:tableStyleId>{5B44BED0-43F3-476B-9E33-4B140A33D4E7}</a:tableStyleId>
              </a:tblPr>
              <a:tblGrid>
                <a:gridCol w="421200"/>
                <a:gridCol w="392225"/>
                <a:gridCol w="406725"/>
                <a:gridCol w="406725"/>
                <a:gridCol w="406725"/>
                <a:gridCol w="406725"/>
                <a:gridCol w="406725"/>
                <a:gridCol w="406725"/>
                <a:gridCol w="406725"/>
                <a:gridCol w="406725"/>
                <a:gridCol w="406725"/>
              </a:tblGrid>
              <a:tr h="360825">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Day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1</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2</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3</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4</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5</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6</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7</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8</a:t>
                      </a:r>
                      <a:endParaRPr sz="900">
                        <a:latin typeface="Times New Roman"/>
                        <a:ea typeface="Times New Roman"/>
                        <a:cs typeface="Times New Roman"/>
                        <a:sym typeface="Times New Roman"/>
                      </a:endParaRPr>
                    </a:p>
                  </a:txBody>
                  <a:tcPr marT="91425" marB="91425" marR="91425" marL="91425"/>
                </a:tc>
              </a:tr>
              <a:tr h="360825">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mon</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B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b</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r>
              <a:tr h="360825">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tue</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r</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r</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r>
              <a:tr h="360825">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wed</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e</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e</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r>
              <a:tr h="360825">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thur</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a</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a</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r>
              <a:tr h="360825">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fri</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k</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rPr lang="en" sz="900">
                          <a:latin typeface="Times New Roman"/>
                          <a:ea typeface="Times New Roman"/>
                          <a:cs typeface="Times New Roman"/>
                          <a:sym typeface="Times New Roman"/>
                        </a:rPr>
                        <a:t>k</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c>
                  <a:txBody>
                    <a:bodyPr/>
                    <a:lstStyle/>
                    <a:p>
                      <a:pPr indent="0" lvl="0" marL="0" rtl="0" algn="l">
                        <a:spcBef>
                          <a:spcPts val="0"/>
                        </a:spcBef>
                        <a:spcAft>
                          <a:spcPts val="0"/>
                        </a:spcAft>
                        <a:buNone/>
                      </a:pPr>
                      <a:r>
                        <a:t/>
                      </a:r>
                      <a:endParaRPr sz="900">
                        <a:latin typeface="Times New Roman"/>
                        <a:ea typeface="Times New Roman"/>
                        <a:cs typeface="Times New Roman"/>
                        <a:sym typeface="Times New Roman"/>
                      </a:endParaRPr>
                    </a:p>
                  </a:txBody>
                  <a:tcPr marT="91425" marB="91425" marR="91425" marL="91425"/>
                </a:tc>
              </a:tr>
            </a:tbl>
          </a:graphicData>
        </a:graphic>
      </p:graphicFrame>
      <p:sp>
        <p:nvSpPr>
          <p:cNvPr id="274" name="Google Shape;274;p24"/>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25"/>
          <p:cNvSpPr txBox="1"/>
          <p:nvPr/>
        </p:nvSpPr>
        <p:spPr>
          <a:xfrm>
            <a:off x="469450" y="319650"/>
            <a:ext cx="30957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Form of a school Time- Table </a:t>
            </a:r>
            <a:endParaRPr b="1" sz="1200">
              <a:latin typeface="Times New Roman"/>
              <a:ea typeface="Times New Roman"/>
              <a:cs typeface="Times New Roman"/>
              <a:sym typeface="Times New Roman"/>
            </a:endParaRPr>
          </a:p>
        </p:txBody>
      </p:sp>
      <p:sp>
        <p:nvSpPr>
          <p:cNvPr id="280" name="Google Shape;280;p25"/>
          <p:cNvSpPr txBox="1"/>
          <p:nvPr/>
        </p:nvSpPr>
        <p:spPr>
          <a:xfrm>
            <a:off x="246500" y="812475"/>
            <a:ext cx="4093500" cy="31917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Times New Roman"/>
              <a:buAutoNum type="alphaLcParenR"/>
            </a:pPr>
            <a:r>
              <a:rPr lang="en" sz="1200">
                <a:latin typeface="Times New Roman"/>
                <a:ea typeface="Times New Roman"/>
                <a:cs typeface="Times New Roman"/>
                <a:sym typeface="Times New Roman"/>
              </a:rPr>
              <a:t>Master - time table</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lphaLcParenR"/>
            </a:pPr>
            <a:r>
              <a:rPr lang="en" sz="1200">
                <a:latin typeface="Times New Roman"/>
                <a:ea typeface="Times New Roman"/>
                <a:cs typeface="Times New Roman"/>
                <a:sym typeface="Times New Roman"/>
              </a:rPr>
              <a:t>Class time table</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lphaLcParenR"/>
            </a:pPr>
            <a:r>
              <a:rPr lang="en" sz="1200">
                <a:latin typeface="Times New Roman"/>
                <a:ea typeface="Times New Roman"/>
                <a:cs typeface="Times New Roman"/>
                <a:sym typeface="Times New Roman"/>
              </a:rPr>
              <a:t>Teacher’s time table</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lphaLcParenR"/>
            </a:pPr>
            <a:r>
              <a:rPr lang="en" sz="1200">
                <a:latin typeface="Times New Roman"/>
                <a:ea typeface="Times New Roman"/>
                <a:cs typeface="Times New Roman"/>
                <a:sym typeface="Times New Roman"/>
              </a:rPr>
              <a:t>Vacant period time table</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lphaLcParenR"/>
            </a:pPr>
            <a:r>
              <a:rPr lang="en" sz="1200">
                <a:latin typeface="Times New Roman"/>
                <a:ea typeface="Times New Roman"/>
                <a:cs typeface="Times New Roman"/>
                <a:sym typeface="Times New Roman"/>
              </a:rPr>
              <a:t>Games time table</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lphaLcParenR"/>
            </a:pPr>
            <a:r>
              <a:rPr lang="en" sz="1200">
                <a:latin typeface="Times New Roman"/>
                <a:ea typeface="Times New Roman"/>
                <a:cs typeface="Times New Roman"/>
                <a:sym typeface="Times New Roman"/>
              </a:rPr>
              <a:t>Co curricular activities time-table</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lphaLcParenR"/>
            </a:pPr>
            <a:r>
              <a:rPr lang="en" sz="1200">
                <a:latin typeface="Times New Roman"/>
                <a:ea typeface="Times New Roman"/>
                <a:cs typeface="Times New Roman"/>
                <a:sym typeface="Times New Roman"/>
              </a:rPr>
              <a:t>Home work time table</a:t>
            </a:r>
            <a:endParaRPr sz="1200">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latin typeface="Times New Roman"/>
              <a:ea typeface="Times New Roman"/>
              <a:cs typeface="Times New Roman"/>
              <a:sym typeface="Times New Roman"/>
            </a:endParaRPr>
          </a:p>
        </p:txBody>
      </p:sp>
      <p:sp>
        <p:nvSpPr>
          <p:cNvPr id="281" name="Google Shape;281;p25"/>
          <p:cNvSpPr txBox="1"/>
          <p:nvPr/>
        </p:nvSpPr>
        <p:spPr>
          <a:xfrm>
            <a:off x="5079525" y="319650"/>
            <a:ext cx="30957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Construction</a:t>
            </a:r>
            <a:r>
              <a:rPr b="1" lang="en" sz="1200">
                <a:latin typeface="Times New Roman"/>
                <a:ea typeface="Times New Roman"/>
                <a:cs typeface="Times New Roman"/>
                <a:sym typeface="Times New Roman"/>
              </a:rPr>
              <a:t> of time table</a:t>
            </a:r>
            <a:endParaRPr b="1" sz="1200">
              <a:latin typeface="Times New Roman"/>
              <a:ea typeface="Times New Roman"/>
              <a:cs typeface="Times New Roman"/>
              <a:sym typeface="Times New Roman"/>
            </a:endParaRPr>
          </a:p>
        </p:txBody>
      </p:sp>
      <p:sp>
        <p:nvSpPr>
          <p:cNvPr id="282" name="Google Shape;282;p25"/>
          <p:cNvSpPr txBox="1"/>
          <p:nvPr/>
        </p:nvSpPr>
        <p:spPr>
          <a:xfrm>
            <a:off x="4856575" y="812475"/>
            <a:ext cx="4093500" cy="31917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Department regulation</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Types of school</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Amount of five available</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Relative importance of a subject</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Incidence of fatigue</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Principle of justice</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Principle of variety</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Principle of play and recreation</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Principle of free period for teachers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Principle of optimum utilization</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Principle of local variation</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Principle of </a:t>
            </a:r>
            <a:r>
              <a:rPr lang="en" sz="1200">
                <a:solidFill>
                  <a:srgbClr val="FFFFFF"/>
                </a:solidFill>
                <a:latin typeface="Times New Roman"/>
                <a:ea typeface="Times New Roman"/>
                <a:cs typeface="Times New Roman"/>
                <a:sym typeface="Times New Roman"/>
              </a:rPr>
              <a:t>initialization</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Principle of elasticity</a:t>
            </a:r>
            <a:endParaRPr sz="1200">
              <a:solidFill>
                <a:srgbClr val="FFFFFF"/>
              </a:solidFill>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p:txBody>
      </p:sp>
      <p:sp>
        <p:nvSpPr>
          <p:cNvPr id="283" name="Google Shape;283;p25"/>
          <p:cNvSpPr txBox="1"/>
          <p:nvPr/>
        </p:nvSpPr>
        <p:spPr>
          <a:xfrm>
            <a:off x="469450" y="2904500"/>
            <a:ext cx="30957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Flexibility in time table </a:t>
            </a:r>
            <a:endParaRPr b="1" sz="1200">
              <a:latin typeface="Times New Roman"/>
              <a:ea typeface="Times New Roman"/>
              <a:cs typeface="Times New Roman"/>
              <a:sym typeface="Times New Roman"/>
            </a:endParaRPr>
          </a:p>
        </p:txBody>
      </p:sp>
      <p:sp>
        <p:nvSpPr>
          <p:cNvPr id="284" name="Google Shape;284;p25"/>
          <p:cNvSpPr txBox="1"/>
          <p:nvPr/>
        </p:nvSpPr>
        <p:spPr>
          <a:xfrm>
            <a:off x="246500" y="3270200"/>
            <a:ext cx="4093500" cy="31917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Times New Roman"/>
              <a:buAutoNum type="alphaLcParenR"/>
            </a:pPr>
            <a:r>
              <a:rPr lang="en" sz="1200">
                <a:latin typeface="Times New Roman"/>
                <a:ea typeface="Times New Roman"/>
                <a:cs typeface="Times New Roman"/>
                <a:sym typeface="Times New Roman"/>
              </a:rPr>
              <a:t>Needs</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lphaLcParenR"/>
            </a:pPr>
            <a:r>
              <a:rPr lang="en" sz="1200">
                <a:latin typeface="Times New Roman"/>
                <a:ea typeface="Times New Roman"/>
                <a:cs typeface="Times New Roman"/>
                <a:sym typeface="Times New Roman"/>
              </a:rPr>
              <a:t>Interests</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lphaLcParenR"/>
            </a:pPr>
            <a:r>
              <a:rPr lang="en" sz="1200">
                <a:latin typeface="Times New Roman"/>
                <a:ea typeface="Times New Roman"/>
                <a:cs typeface="Times New Roman"/>
                <a:sym typeface="Times New Roman"/>
              </a:rPr>
              <a:t>Practical activities</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lphaLcParenR"/>
            </a:pPr>
            <a:r>
              <a:rPr lang="en" sz="1200">
                <a:latin typeface="Times New Roman"/>
                <a:ea typeface="Times New Roman"/>
                <a:cs typeface="Times New Roman"/>
                <a:sym typeface="Times New Roman"/>
              </a:rPr>
              <a:t>Unassigned periods</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lphaLcParenR"/>
            </a:pPr>
            <a:r>
              <a:rPr lang="en" sz="1200">
                <a:latin typeface="Times New Roman"/>
                <a:ea typeface="Times New Roman"/>
                <a:cs typeface="Times New Roman"/>
                <a:sym typeface="Times New Roman"/>
              </a:rPr>
              <a:t>Special programmes</a:t>
            </a:r>
            <a:endParaRPr sz="1200">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latin typeface="Times New Roman"/>
              <a:ea typeface="Times New Roman"/>
              <a:cs typeface="Times New Roman"/>
              <a:sym typeface="Times New Roman"/>
            </a:endParaRPr>
          </a:p>
        </p:txBody>
      </p:sp>
      <p:sp>
        <p:nvSpPr>
          <p:cNvPr id="285" name="Google Shape;285;p25"/>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26"/>
          <p:cNvSpPr txBox="1"/>
          <p:nvPr/>
        </p:nvSpPr>
        <p:spPr>
          <a:xfrm>
            <a:off x="448025" y="739950"/>
            <a:ext cx="30957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Syllabus </a:t>
            </a:r>
            <a:endParaRPr b="1" sz="1200">
              <a:latin typeface="Times New Roman"/>
              <a:ea typeface="Times New Roman"/>
              <a:cs typeface="Times New Roman"/>
              <a:sym typeface="Times New Roman"/>
            </a:endParaRPr>
          </a:p>
        </p:txBody>
      </p:sp>
      <p:sp>
        <p:nvSpPr>
          <p:cNvPr id="291" name="Google Shape;291;p26"/>
          <p:cNvSpPr txBox="1"/>
          <p:nvPr/>
        </p:nvSpPr>
        <p:spPr>
          <a:xfrm>
            <a:off x="225075" y="1104200"/>
            <a:ext cx="4093500" cy="31917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Times New Roman"/>
              <a:buAutoNum type="alphaLcParenR"/>
            </a:pPr>
            <a:r>
              <a:rPr lang="en" sz="1200">
                <a:latin typeface="Times New Roman"/>
                <a:ea typeface="Times New Roman"/>
                <a:cs typeface="Times New Roman"/>
                <a:sym typeface="Times New Roman"/>
              </a:rPr>
              <a:t>Syllabus is a defensible map of core skills knowledge, competences, capacities to be covered with affiliated statements of standard.</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lphaLcParenR"/>
            </a:pPr>
            <a:r>
              <a:rPr lang="en" sz="1200">
                <a:latin typeface="Times New Roman"/>
                <a:ea typeface="Times New Roman"/>
                <a:cs typeface="Times New Roman"/>
                <a:sym typeface="Times New Roman"/>
              </a:rPr>
              <a:t>It provides teaches with a rationale and outline of the school subjects.</a:t>
            </a:r>
            <a:endParaRPr sz="1200">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latin typeface="Times New Roman"/>
              <a:ea typeface="Times New Roman"/>
              <a:cs typeface="Times New Roman"/>
              <a:sym typeface="Times New Roman"/>
            </a:endParaRPr>
          </a:p>
        </p:txBody>
      </p:sp>
      <p:sp>
        <p:nvSpPr>
          <p:cNvPr id="292" name="Google Shape;292;p26"/>
          <p:cNvSpPr txBox="1"/>
          <p:nvPr/>
        </p:nvSpPr>
        <p:spPr>
          <a:xfrm>
            <a:off x="448025" y="2608050"/>
            <a:ext cx="30957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Text books</a:t>
            </a:r>
            <a:endParaRPr b="1" sz="1200">
              <a:latin typeface="Times New Roman"/>
              <a:ea typeface="Times New Roman"/>
              <a:cs typeface="Times New Roman"/>
              <a:sym typeface="Times New Roman"/>
            </a:endParaRPr>
          </a:p>
        </p:txBody>
      </p:sp>
      <p:sp>
        <p:nvSpPr>
          <p:cNvPr id="293" name="Google Shape;293;p26"/>
          <p:cNvSpPr txBox="1"/>
          <p:nvPr/>
        </p:nvSpPr>
        <p:spPr>
          <a:xfrm>
            <a:off x="225075" y="2956200"/>
            <a:ext cx="4093500" cy="3681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Times New Roman"/>
              <a:buAutoNum type="alphaLcParenR"/>
            </a:pPr>
            <a:r>
              <a:rPr lang="en" sz="1200">
                <a:latin typeface="Times New Roman"/>
                <a:ea typeface="Times New Roman"/>
                <a:cs typeface="Times New Roman"/>
                <a:sym typeface="Times New Roman"/>
              </a:rPr>
              <a:t>It is a printed and bound </a:t>
            </a:r>
            <a:r>
              <a:rPr lang="en" sz="1200">
                <a:latin typeface="Times New Roman"/>
                <a:ea typeface="Times New Roman"/>
                <a:cs typeface="Times New Roman"/>
                <a:sym typeface="Times New Roman"/>
              </a:rPr>
              <a:t>artifact</a:t>
            </a:r>
            <a:r>
              <a:rPr lang="en" sz="1200">
                <a:latin typeface="Times New Roman"/>
                <a:ea typeface="Times New Roman"/>
                <a:cs typeface="Times New Roman"/>
                <a:sym typeface="Times New Roman"/>
              </a:rPr>
              <a:t> and a course of study.</a:t>
            </a:r>
            <a:endParaRPr sz="1200">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latin typeface="Times New Roman"/>
              <a:ea typeface="Times New Roman"/>
              <a:cs typeface="Times New Roman"/>
              <a:sym typeface="Times New Roman"/>
            </a:endParaRPr>
          </a:p>
        </p:txBody>
      </p:sp>
      <p:sp>
        <p:nvSpPr>
          <p:cNvPr id="294" name="Google Shape;294;p26"/>
          <p:cNvSpPr txBox="1"/>
          <p:nvPr/>
        </p:nvSpPr>
        <p:spPr>
          <a:xfrm>
            <a:off x="4959300" y="700650"/>
            <a:ext cx="30957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Pedagogy of text book</a:t>
            </a:r>
            <a:endParaRPr b="1" sz="1200">
              <a:latin typeface="Times New Roman"/>
              <a:ea typeface="Times New Roman"/>
              <a:cs typeface="Times New Roman"/>
              <a:sym typeface="Times New Roman"/>
            </a:endParaRPr>
          </a:p>
        </p:txBody>
      </p:sp>
      <p:sp>
        <p:nvSpPr>
          <p:cNvPr id="295" name="Google Shape;295;p26"/>
          <p:cNvSpPr txBox="1"/>
          <p:nvPr/>
        </p:nvSpPr>
        <p:spPr>
          <a:xfrm>
            <a:off x="4736350" y="1048800"/>
            <a:ext cx="4093500" cy="9075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AutoNum type="alphaLcParenR"/>
            </a:pPr>
            <a:r>
              <a:rPr lang="en" sz="1200">
                <a:solidFill>
                  <a:srgbClr val="FFFFFF"/>
                </a:solidFill>
                <a:latin typeface="Times New Roman"/>
                <a:ea typeface="Times New Roman"/>
                <a:cs typeface="Times New Roman"/>
                <a:sym typeface="Times New Roman"/>
              </a:rPr>
              <a:t>They served to gather a body of knowledge a mechanism for introduction to learning and asa reference material.</a:t>
            </a:r>
            <a:endParaRPr sz="1200">
              <a:solidFill>
                <a:srgbClr val="FFFFFF"/>
              </a:solidFill>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latin typeface="Times New Roman"/>
              <a:ea typeface="Times New Roman"/>
              <a:cs typeface="Times New Roman"/>
              <a:sym typeface="Times New Roman"/>
            </a:endParaRPr>
          </a:p>
        </p:txBody>
      </p:sp>
      <p:sp>
        <p:nvSpPr>
          <p:cNvPr id="296" name="Google Shape;296;p26"/>
          <p:cNvSpPr txBox="1"/>
          <p:nvPr/>
        </p:nvSpPr>
        <p:spPr>
          <a:xfrm>
            <a:off x="4959300" y="2072225"/>
            <a:ext cx="30957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The present </a:t>
            </a:r>
            <a:r>
              <a:rPr b="1" lang="en" sz="1200">
                <a:latin typeface="Times New Roman"/>
                <a:ea typeface="Times New Roman"/>
                <a:cs typeface="Times New Roman"/>
                <a:sym typeface="Times New Roman"/>
              </a:rPr>
              <a:t>textbook</a:t>
            </a:r>
            <a:endParaRPr b="1" sz="1200">
              <a:latin typeface="Times New Roman"/>
              <a:ea typeface="Times New Roman"/>
              <a:cs typeface="Times New Roman"/>
              <a:sym typeface="Times New Roman"/>
            </a:endParaRPr>
          </a:p>
        </p:txBody>
      </p:sp>
      <p:sp>
        <p:nvSpPr>
          <p:cNvPr id="297" name="Google Shape;297;p26"/>
          <p:cNvSpPr txBox="1"/>
          <p:nvPr/>
        </p:nvSpPr>
        <p:spPr>
          <a:xfrm>
            <a:off x="4736350" y="2584775"/>
            <a:ext cx="4093500" cy="9075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AutoNum type="alphaLcParenR"/>
            </a:pPr>
            <a:r>
              <a:rPr lang="en" sz="1200">
                <a:solidFill>
                  <a:srgbClr val="FFFFFF"/>
                </a:solidFill>
                <a:latin typeface="Times New Roman"/>
                <a:ea typeface="Times New Roman"/>
                <a:cs typeface="Times New Roman"/>
                <a:sym typeface="Times New Roman"/>
              </a:rPr>
              <a:t>Static printed volume</a:t>
            </a:r>
            <a:endParaRPr sz="1200">
              <a:solidFill>
                <a:srgbClr val="FFFFFF"/>
              </a:solidFill>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latin typeface="Times New Roman"/>
              <a:ea typeface="Times New Roman"/>
              <a:cs typeface="Times New Roman"/>
              <a:sym typeface="Times New Roman"/>
            </a:endParaRPr>
          </a:p>
        </p:txBody>
      </p:sp>
      <p:sp>
        <p:nvSpPr>
          <p:cNvPr id="298" name="Google Shape;298;p26"/>
          <p:cNvSpPr txBox="1"/>
          <p:nvPr/>
        </p:nvSpPr>
        <p:spPr>
          <a:xfrm>
            <a:off x="5015250" y="3324300"/>
            <a:ext cx="30957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The future of textbook</a:t>
            </a:r>
            <a:endParaRPr b="1" sz="1200">
              <a:latin typeface="Times New Roman"/>
              <a:ea typeface="Times New Roman"/>
              <a:cs typeface="Times New Roman"/>
              <a:sym typeface="Times New Roman"/>
            </a:endParaRPr>
          </a:p>
        </p:txBody>
      </p:sp>
      <p:sp>
        <p:nvSpPr>
          <p:cNvPr id="299" name="Google Shape;299;p26"/>
          <p:cNvSpPr txBox="1"/>
          <p:nvPr/>
        </p:nvSpPr>
        <p:spPr>
          <a:xfrm>
            <a:off x="4736350" y="3715325"/>
            <a:ext cx="4093500" cy="9075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AutoNum type="alphaLcParenR"/>
            </a:pPr>
            <a:r>
              <a:rPr lang="en" sz="1200">
                <a:solidFill>
                  <a:srgbClr val="FFFFFF"/>
                </a:solidFill>
                <a:latin typeface="Times New Roman"/>
                <a:ea typeface="Times New Roman"/>
                <a:cs typeface="Times New Roman"/>
                <a:sym typeface="Times New Roman"/>
              </a:rPr>
              <a:t>Animation and simulations to interactive exercises.</a:t>
            </a:r>
            <a:endParaRPr sz="1200">
              <a:solidFill>
                <a:srgbClr val="FFFFFF"/>
              </a:solidFill>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latin typeface="Times New Roman"/>
              <a:ea typeface="Times New Roman"/>
              <a:cs typeface="Times New Roman"/>
              <a:sym typeface="Times New Roman"/>
            </a:endParaRPr>
          </a:p>
        </p:txBody>
      </p:sp>
      <p:sp>
        <p:nvSpPr>
          <p:cNvPr id="300" name="Google Shape;300;p26"/>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27"/>
          <p:cNvSpPr txBox="1"/>
          <p:nvPr/>
        </p:nvSpPr>
        <p:spPr>
          <a:xfrm>
            <a:off x="600425" y="587550"/>
            <a:ext cx="30957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Benefits of Co- Curricular Activities</a:t>
            </a:r>
            <a:endParaRPr b="1" sz="1200">
              <a:latin typeface="Times New Roman"/>
              <a:ea typeface="Times New Roman"/>
              <a:cs typeface="Times New Roman"/>
              <a:sym typeface="Times New Roman"/>
            </a:endParaRPr>
          </a:p>
        </p:txBody>
      </p:sp>
      <p:sp>
        <p:nvSpPr>
          <p:cNvPr id="306" name="Google Shape;306;p27"/>
          <p:cNvSpPr txBox="1"/>
          <p:nvPr/>
        </p:nvSpPr>
        <p:spPr>
          <a:xfrm>
            <a:off x="377475" y="951800"/>
            <a:ext cx="4093500" cy="31917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Theoretical knowledge </a:t>
            </a:r>
            <a:r>
              <a:rPr lang="en" sz="1200">
                <a:latin typeface="Times New Roman"/>
                <a:ea typeface="Times New Roman"/>
                <a:cs typeface="Times New Roman"/>
                <a:sym typeface="Times New Roman"/>
              </a:rPr>
              <a:t>is</a:t>
            </a:r>
            <a:r>
              <a:rPr lang="en" sz="1200">
                <a:latin typeface="Times New Roman"/>
                <a:ea typeface="Times New Roman"/>
                <a:cs typeface="Times New Roman"/>
                <a:sym typeface="Times New Roman"/>
              </a:rPr>
              <a:t> </a:t>
            </a:r>
            <a:r>
              <a:rPr lang="en" sz="1200">
                <a:latin typeface="Times New Roman"/>
                <a:ea typeface="Times New Roman"/>
                <a:cs typeface="Times New Roman"/>
                <a:sym typeface="Times New Roman"/>
              </a:rPr>
              <a:t>strengthened</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Stimulate playing, acting, singing, recitation, speaking.</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Participating in debates, music etc</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It enable freely through different activities.</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It develop healthy competition.</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Guides to develop skills</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Provide self identity</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Develops decision-making skill. Ethical</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Inculcate values like </a:t>
            </a:r>
            <a:r>
              <a:rPr lang="en" sz="1200">
                <a:latin typeface="Times New Roman"/>
                <a:ea typeface="Times New Roman"/>
                <a:cs typeface="Times New Roman"/>
                <a:sym typeface="Times New Roman"/>
              </a:rPr>
              <a:t>psychological</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Motivates in learning social etc.</a:t>
            </a:r>
            <a:endParaRPr sz="1200">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latin typeface="Times New Roman"/>
              <a:ea typeface="Times New Roman"/>
              <a:cs typeface="Times New Roman"/>
              <a:sym typeface="Times New Roman"/>
            </a:endParaRPr>
          </a:p>
        </p:txBody>
      </p:sp>
      <p:sp>
        <p:nvSpPr>
          <p:cNvPr id="307" name="Google Shape;307;p27"/>
          <p:cNvSpPr txBox="1"/>
          <p:nvPr/>
        </p:nvSpPr>
        <p:spPr>
          <a:xfrm>
            <a:off x="5251200" y="548275"/>
            <a:ext cx="30957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Different </a:t>
            </a:r>
            <a:r>
              <a:rPr b="1" lang="en" sz="1200">
                <a:latin typeface="Times New Roman"/>
                <a:ea typeface="Times New Roman"/>
                <a:cs typeface="Times New Roman"/>
                <a:sym typeface="Times New Roman"/>
              </a:rPr>
              <a:t>types of</a:t>
            </a:r>
            <a:r>
              <a:rPr b="1" lang="en" sz="1200">
                <a:latin typeface="Times New Roman"/>
                <a:ea typeface="Times New Roman"/>
                <a:cs typeface="Times New Roman"/>
                <a:sym typeface="Times New Roman"/>
              </a:rPr>
              <a:t> activities</a:t>
            </a:r>
            <a:endParaRPr b="1" sz="1200">
              <a:latin typeface="Times New Roman"/>
              <a:ea typeface="Times New Roman"/>
              <a:cs typeface="Times New Roman"/>
              <a:sym typeface="Times New Roman"/>
            </a:endParaRPr>
          </a:p>
        </p:txBody>
      </p:sp>
      <p:sp>
        <p:nvSpPr>
          <p:cNvPr id="308" name="Google Shape;308;p27"/>
          <p:cNvSpPr txBox="1"/>
          <p:nvPr/>
        </p:nvSpPr>
        <p:spPr>
          <a:xfrm>
            <a:off x="5014925" y="837775"/>
            <a:ext cx="3932700" cy="36831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AutoNum type="arabicPeriod"/>
            </a:pPr>
            <a:r>
              <a:rPr b="1" lang="en" sz="1200">
                <a:solidFill>
                  <a:srgbClr val="FFFFFF"/>
                </a:solidFill>
                <a:latin typeface="Times New Roman"/>
                <a:ea typeface="Times New Roman"/>
                <a:cs typeface="Times New Roman"/>
                <a:sym typeface="Times New Roman"/>
              </a:rPr>
              <a:t>Physical Activities </a:t>
            </a:r>
            <a:endParaRPr b="1"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D9D9D9"/>
                </a:solidFill>
                <a:latin typeface="Times New Roman"/>
                <a:ea typeface="Times New Roman"/>
                <a:cs typeface="Times New Roman"/>
                <a:sym typeface="Times New Roman"/>
              </a:rPr>
              <a:t>NCC</a:t>
            </a:r>
            <a:endParaRPr sz="1200">
              <a:solidFill>
                <a:srgbClr val="D9D9D9"/>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D9D9D9"/>
              </a:buClr>
              <a:buSzPts val="1200"/>
              <a:buFont typeface="Times New Roman"/>
              <a:buChar char="-"/>
            </a:pPr>
            <a:r>
              <a:rPr lang="en" sz="1200">
                <a:solidFill>
                  <a:srgbClr val="D9D9D9"/>
                </a:solidFill>
                <a:latin typeface="Times New Roman"/>
                <a:ea typeface="Times New Roman"/>
                <a:cs typeface="Times New Roman"/>
                <a:sym typeface="Times New Roman"/>
              </a:rPr>
              <a:t>SCOUT</a:t>
            </a:r>
            <a:endParaRPr sz="1200">
              <a:solidFill>
                <a:srgbClr val="D9D9D9"/>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D9D9D9"/>
              </a:buClr>
              <a:buSzPts val="1200"/>
              <a:buFont typeface="Times New Roman"/>
              <a:buChar char="-"/>
            </a:pPr>
            <a:r>
              <a:rPr lang="en" sz="1200">
                <a:solidFill>
                  <a:srgbClr val="D9D9D9"/>
                </a:solidFill>
                <a:latin typeface="Times New Roman"/>
                <a:ea typeface="Times New Roman"/>
                <a:cs typeface="Times New Roman"/>
                <a:sym typeface="Times New Roman"/>
              </a:rPr>
              <a:t>GUIDE</a:t>
            </a:r>
            <a:endParaRPr sz="1200">
              <a:solidFill>
                <a:srgbClr val="D9D9D9"/>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b="1" lang="en" sz="1200">
                <a:solidFill>
                  <a:srgbClr val="FFFFFF"/>
                </a:solidFill>
                <a:latin typeface="Times New Roman"/>
                <a:ea typeface="Times New Roman"/>
                <a:cs typeface="Times New Roman"/>
                <a:sym typeface="Times New Roman"/>
              </a:rPr>
              <a:t>Social Activities</a:t>
            </a:r>
            <a:endParaRPr b="1"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D9D9D9"/>
              </a:buClr>
              <a:buSzPts val="1200"/>
              <a:buFont typeface="Times New Roman"/>
              <a:buChar char="-"/>
            </a:pPr>
            <a:r>
              <a:rPr b="1" lang="en" sz="1200">
                <a:solidFill>
                  <a:srgbClr val="D9D9D9"/>
                </a:solidFill>
                <a:latin typeface="Times New Roman"/>
                <a:ea typeface="Times New Roman"/>
                <a:cs typeface="Times New Roman"/>
                <a:sym typeface="Times New Roman"/>
              </a:rPr>
              <a:t>NSS</a:t>
            </a:r>
            <a:endParaRPr b="1" sz="1200">
              <a:solidFill>
                <a:srgbClr val="D9D9D9"/>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D9D9D9"/>
              </a:buClr>
              <a:buSzPts val="1200"/>
              <a:buFont typeface="Times New Roman"/>
              <a:buChar char="-"/>
            </a:pPr>
            <a:r>
              <a:rPr b="1" lang="en" sz="1200">
                <a:solidFill>
                  <a:srgbClr val="D9D9D9"/>
                </a:solidFill>
                <a:latin typeface="Times New Roman"/>
                <a:ea typeface="Times New Roman"/>
                <a:cs typeface="Times New Roman"/>
                <a:sym typeface="Times New Roman"/>
              </a:rPr>
              <a:t>Red cross society</a:t>
            </a:r>
            <a:endParaRPr b="1" sz="1200">
              <a:solidFill>
                <a:srgbClr val="D9D9D9"/>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D9D9D9"/>
              </a:buClr>
              <a:buSzPts val="1200"/>
              <a:buFont typeface="Times New Roman"/>
              <a:buChar char="-"/>
            </a:pPr>
            <a:r>
              <a:rPr b="1" lang="en" sz="1200">
                <a:solidFill>
                  <a:srgbClr val="D9D9D9"/>
                </a:solidFill>
                <a:latin typeface="Times New Roman"/>
                <a:ea typeface="Times New Roman"/>
                <a:cs typeface="Times New Roman"/>
                <a:sym typeface="Times New Roman"/>
              </a:rPr>
              <a:t>YRC</a:t>
            </a:r>
            <a:endParaRPr b="1" sz="1200">
              <a:solidFill>
                <a:srgbClr val="D9D9D9"/>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b="1" lang="en" sz="1200">
                <a:solidFill>
                  <a:srgbClr val="FFFFFF"/>
                </a:solidFill>
                <a:latin typeface="Times New Roman"/>
                <a:ea typeface="Times New Roman"/>
                <a:cs typeface="Times New Roman"/>
                <a:sym typeface="Times New Roman"/>
              </a:rPr>
              <a:t>Educational activities</a:t>
            </a:r>
            <a:endParaRPr b="1"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D9D9D9"/>
              </a:buClr>
              <a:buSzPts val="1200"/>
              <a:buFont typeface="Times New Roman"/>
              <a:buChar char="-"/>
            </a:pPr>
            <a:r>
              <a:rPr b="1" lang="en" sz="1200">
                <a:solidFill>
                  <a:srgbClr val="D9D9D9"/>
                </a:solidFill>
                <a:latin typeface="Times New Roman"/>
                <a:ea typeface="Times New Roman"/>
                <a:cs typeface="Times New Roman"/>
                <a:sym typeface="Times New Roman"/>
              </a:rPr>
              <a:t>Cultural activities</a:t>
            </a:r>
            <a:endParaRPr b="1" sz="1200">
              <a:solidFill>
                <a:srgbClr val="D9D9D9"/>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D9D9D9"/>
              </a:buClr>
              <a:buSzPts val="1200"/>
              <a:buFont typeface="Times New Roman"/>
              <a:buChar char="-"/>
            </a:pPr>
            <a:r>
              <a:rPr b="1" lang="en" sz="1200">
                <a:solidFill>
                  <a:srgbClr val="D9D9D9"/>
                </a:solidFill>
                <a:latin typeface="Times New Roman"/>
                <a:ea typeface="Times New Roman"/>
                <a:cs typeface="Times New Roman"/>
                <a:sym typeface="Times New Roman"/>
              </a:rPr>
              <a:t>Hobbies</a:t>
            </a:r>
            <a:endParaRPr b="1" sz="1200">
              <a:solidFill>
                <a:srgbClr val="D9D9D9"/>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D9D9D9"/>
              </a:buClr>
              <a:buSzPts val="1200"/>
              <a:buFont typeface="Times New Roman"/>
              <a:buChar char="-"/>
            </a:pPr>
            <a:r>
              <a:rPr b="1" lang="en" sz="1200">
                <a:solidFill>
                  <a:srgbClr val="D9D9D9"/>
                </a:solidFill>
                <a:latin typeface="Times New Roman"/>
                <a:ea typeface="Times New Roman"/>
                <a:cs typeface="Times New Roman"/>
                <a:sym typeface="Times New Roman"/>
              </a:rPr>
              <a:t>Literally</a:t>
            </a:r>
            <a:r>
              <a:rPr b="1" lang="en" sz="1200">
                <a:solidFill>
                  <a:srgbClr val="D9D9D9"/>
                </a:solidFill>
                <a:latin typeface="Times New Roman"/>
                <a:ea typeface="Times New Roman"/>
                <a:cs typeface="Times New Roman"/>
                <a:sym typeface="Times New Roman"/>
              </a:rPr>
              <a:t> academic activities</a:t>
            </a:r>
            <a:endParaRPr b="1" sz="1200">
              <a:solidFill>
                <a:srgbClr val="D9D9D9"/>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D9D9D9"/>
              </a:buClr>
              <a:buSzPts val="1200"/>
              <a:buFont typeface="Times New Roman"/>
              <a:buChar char="-"/>
            </a:pPr>
            <a:r>
              <a:rPr b="1" lang="en" sz="1200">
                <a:solidFill>
                  <a:srgbClr val="D9D9D9"/>
                </a:solidFill>
                <a:latin typeface="Times New Roman"/>
                <a:ea typeface="Times New Roman"/>
                <a:cs typeface="Times New Roman"/>
                <a:sym typeface="Times New Roman"/>
              </a:rPr>
              <a:t>Debates and discussion</a:t>
            </a:r>
            <a:endParaRPr b="1" sz="1200">
              <a:solidFill>
                <a:srgbClr val="D9D9D9"/>
              </a:solidFill>
              <a:latin typeface="Times New Roman"/>
              <a:ea typeface="Times New Roman"/>
              <a:cs typeface="Times New Roman"/>
              <a:sym typeface="Times New Roman"/>
            </a:endParaRPr>
          </a:p>
          <a:p>
            <a:pPr indent="0" lvl="0" marL="914400" rtl="0" algn="l">
              <a:lnSpc>
                <a:spcPct val="150000"/>
              </a:lnSpc>
              <a:spcBef>
                <a:spcPts val="0"/>
              </a:spcBef>
              <a:spcAft>
                <a:spcPts val="0"/>
              </a:spcAft>
              <a:buNone/>
            </a:pPr>
            <a:r>
              <a:t/>
            </a:r>
            <a:endParaRPr sz="1200">
              <a:solidFill>
                <a:srgbClr val="D9D9D9"/>
              </a:solidFill>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latin typeface="Times New Roman"/>
              <a:ea typeface="Times New Roman"/>
              <a:cs typeface="Times New Roman"/>
              <a:sym typeface="Times New Roman"/>
            </a:endParaRPr>
          </a:p>
        </p:txBody>
      </p:sp>
      <p:sp>
        <p:nvSpPr>
          <p:cNvPr id="309" name="Google Shape;309;p27"/>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28"/>
          <p:cNvSpPr txBox="1"/>
          <p:nvPr/>
        </p:nvSpPr>
        <p:spPr>
          <a:xfrm>
            <a:off x="621850" y="2330550"/>
            <a:ext cx="30957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Principles of Organizing</a:t>
            </a:r>
            <a:endParaRPr b="1" sz="1200">
              <a:latin typeface="Times New Roman"/>
              <a:ea typeface="Times New Roman"/>
              <a:cs typeface="Times New Roman"/>
              <a:sym typeface="Times New Roman"/>
            </a:endParaRPr>
          </a:p>
        </p:txBody>
      </p:sp>
      <p:sp>
        <p:nvSpPr>
          <p:cNvPr id="315" name="Google Shape;315;p28"/>
          <p:cNvSpPr txBox="1"/>
          <p:nvPr/>
        </p:nvSpPr>
        <p:spPr>
          <a:xfrm>
            <a:off x="4972050" y="857275"/>
            <a:ext cx="3954000" cy="32148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Proper selection</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Wide range</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Definite objective</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Growth of programme</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Adjustment in time table</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Providing facilities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Pupils participation</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Opportunity</a:t>
            </a:r>
            <a:r>
              <a:rPr lang="en" sz="1200">
                <a:solidFill>
                  <a:srgbClr val="FFFFFF"/>
                </a:solidFill>
                <a:latin typeface="Times New Roman"/>
                <a:ea typeface="Times New Roman"/>
                <a:cs typeface="Times New Roman"/>
                <a:sym typeface="Times New Roman"/>
              </a:rPr>
              <a:t> for all</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Specifies time, date and place</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Providing guidance</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Balancing </a:t>
            </a:r>
            <a:r>
              <a:rPr lang="en" sz="1200">
                <a:solidFill>
                  <a:srgbClr val="FFFFFF"/>
                </a:solidFill>
                <a:latin typeface="Times New Roman"/>
                <a:ea typeface="Times New Roman"/>
                <a:cs typeface="Times New Roman"/>
                <a:sym typeface="Times New Roman"/>
              </a:rPr>
              <a:t>teacher workload</a:t>
            </a:r>
            <a:r>
              <a:rPr lang="en" sz="1200">
                <a:solidFill>
                  <a:srgbClr val="FFFFFF"/>
                </a:solidFill>
                <a:latin typeface="Times New Roman"/>
                <a:ea typeface="Times New Roman"/>
                <a:cs typeface="Times New Roman"/>
                <a:sym typeface="Times New Roman"/>
              </a:rPr>
              <a:t>.</a:t>
            </a:r>
            <a:endParaRPr sz="1200">
              <a:solidFill>
                <a:srgbClr val="FFFFFF"/>
              </a:solidFill>
              <a:latin typeface="Times New Roman"/>
              <a:ea typeface="Times New Roman"/>
              <a:cs typeface="Times New Roman"/>
              <a:sym typeface="Times New Roman"/>
            </a:endParaRPr>
          </a:p>
        </p:txBody>
      </p:sp>
      <p:sp>
        <p:nvSpPr>
          <p:cNvPr id="316" name="Google Shape;316;p28"/>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29"/>
          <p:cNvSpPr txBox="1"/>
          <p:nvPr/>
        </p:nvSpPr>
        <p:spPr>
          <a:xfrm>
            <a:off x="675425" y="304125"/>
            <a:ext cx="30957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Textbook</a:t>
            </a:r>
            <a:r>
              <a:rPr b="1" lang="en" sz="1200">
                <a:latin typeface="Times New Roman"/>
                <a:ea typeface="Times New Roman"/>
                <a:cs typeface="Times New Roman"/>
                <a:sym typeface="Times New Roman"/>
              </a:rPr>
              <a:t> - Critical </a:t>
            </a:r>
            <a:r>
              <a:rPr b="1" lang="en" sz="1200">
                <a:latin typeface="Times New Roman"/>
                <a:ea typeface="Times New Roman"/>
                <a:cs typeface="Times New Roman"/>
                <a:sym typeface="Times New Roman"/>
              </a:rPr>
              <a:t>Analysis</a:t>
            </a:r>
            <a:endParaRPr b="1" sz="1200">
              <a:latin typeface="Times New Roman"/>
              <a:ea typeface="Times New Roman"/>
              <a:cs typeface="Times New Roman"/>
              <a:sym typeface="Times New Roman"/>
            </a:endParaRPr>
          </a:p>
        </p:txBody>
      </p:sp>
      <p:sp>
        <p:nvSpPr>
          <p:cNvPr id="322" name="Google Shape;322;p29"/>
          <p:cNvSpPr txBox="1"/>
          <p:nvPr/>
        </p:nvSpPr>
        <p:spPr>
          <a:xfrm>
            <a:off x="4972050" y="517425"/>
            <a:ext cx="3954000" cy="32148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Goals of the course - suitable with the syllabus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Background of the students - age/ educational/ culture background</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Approach - audio/ visual/ kinesthetic</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Language </a:t>
            </a:r>
            <a:r>
              <a:rPr lang="en" sz="1200">
                <a:solidFill>
                  <a:srgbClr val="FFFFFF"/>
                </a:solidFill>
                <a:latin typeface="Times New Roman"/>
                <a:ea typeface="Times New Roman"/>
                <a:cs typeface="Times New Roman"/>
                <a:sym typeface="Times New Roman"/>
              </a:rPr>
              <a:t>skill</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General content</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Quality of practice materials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Sequencing</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Vocabulary</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Accompanying materials (picture/ Tape)</a:t>
            </a:r>
            <a:endParaRPr sz="1200">
              <a:solidFill>
                <a:srgbClr val="FFFFFF"/>
              </a:solidFill>
              <a:latin typeface="Times New Roman"/>
              <a:ea typeface="Times New Roman"/>
              <a:cs typeface="Times New Roman"/>
              <a:sym typeface="Times New Roman"/>
            </a:endParaRPr>
          </a:p>
        </p:txBody>
      </p:sp>
      <p:sp>
        <p:nvSpPr>
          <p:cNvPr id="323" name="Google Shape;323;p29"/>
          <p:cNvSpPr txBox="1"/>
          <p:nvPr/>
        </p:nvSpPr>
        <p:spPr>
          <a:xfrm>
            <a:off x="621850" y="2405575"/>
            <a:ext cx="30957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Textbook - Book identity</a:t>
            </a:r>
            <a:endParaRPr b="1" sz="1200">
              <a:latin typeface="Times New Roman"/>
              <a:ea typeface="Times New Roman"/>
              <a:cs typeface="Times New Roman"/>
              <a:sym typeface="Times New Roman"/>
            </a:endParaRPr>
          </a:p>
        </p:txBody>
      </p:sp>
      <p:sp>
        <p:nvSpPr>
          <p:cNvPr id="324" name="Google Shape;324;p29"/>
          <p:cNvSpPr txBox="1"/>
          <p:nvPr/>
        </p:nvSpPr>
        <p:spPr>
          <a:xfrm>
            <a:off x="5133125" y="227925"/>
            <a:ext cx="30957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Criterions of Textbook</a:t>
            </a:r>
            <a:endParaRPr b="1" sz="1200">
              <a:latin typeface="Times New Roman"/>
              <a:ea typeface="Times New Roman"/>
              <a:cs typeface="Times New Roman"/>
              <a:sym typeface="Times New Roman"/>
            </a:endParaRPr>
          </a:p>
        </p:txBody>
      </p:sp>
      <p:sp>
        <p:nvSpPr>
          <p:cNvPr id="325" name="Google Shape;325;p29"/>
          <p:cNvSpPr txBox="1"/>
          <p:nvPr/>
        </p:nvSpPr>
        <p:spPr>
          <a:xfrm>
            <a:off x="5133125" y="3410450"/>
            <a:ext cx="30957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Evaluation </a:t>
            </a:r>
            <a:r>
              <a:rPr b="1" lang="en" sz="1200">
                <a:latin typeface="Times New Roman"/>
                <a:ea typeface="Times New Roman"/>
                <a:cs typeface="Times New Roman"/>
                <a:sym typeface="Times New Roman"/>
              </a:rPr>
              <a:t> of the Textbook</a:t>
            </a:r>
            <a:endParaRPr b="1" sz="1200">
              <a:latin typeface="Times New Roman"/>
              <a:ea typeface="Times New Roman"/>
              <a:cs typeface="Times New Roman"/>
              <a:sym typeface="Times New Roman"/>
            </a:endParaRPr>
          </a:p>
        </p:txBody>
      </p:sp>
      <p:sp>
        <p:nvSpPr>
          <p:cNvPr id="326" name="Google Shape;326;p29"/>
          <p:cNvSpPr txBox="1"/>
          <p:nvPr/>
        </p:nvSpPr>
        <p:spPr>
          <a:xfrm>
            <a:off x="589350" y="764375"/>
            <a:ext cx="3375300" cy="1671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200">
                <a:latin typeface="Times New Roman"/>
                <a:ea typeface="Times New Roman"/>
                <a:cs typeface="Times New Roman"/>
                <a:sym typeface="Times New Roman"/>
              </a:rPr>
              <a:t>A textbook </a:t>
            </a:r>
            <a:r>
              <a:rPr lang="en" sz="1200">
                <a:latin typeface="Times New Roman"/>
                <a:ea typeface="Times New Roman"/>
                <a:cs typeface="Times New Roman"/>
                <a:sym typeface="Times New Roman"/>
              </a:rPr>
              <a:t>can</a:t>
            </a:r>
            <a:r>
              <a:rPr lang="en" sz="1200">
                <a:latin typeface="Times New Roman"/>
                <a:ea typeface="Times New Roman"/>
                <a:cs typeface="Times New Roman"/>
                <a:sym typeface="Times New Roman"/>
              </a:rPr>
              <a:t> be referred to as a published </a:t>
            </a:r>
            <a:r>
              <a:rPr lang="en" sz="1200">
                <a:latin typeface="Times New Roman"/>
                <a:ea typeface="Times New Roman"/>
                <a:cs typeface="Times New Roman"/>
                <a:sym typeface="Times New Roman"/>
              </a:rPr>
              <a:t>material</a:t>
            </a:r>
            <a:r>
              <a:rPr lang="en" sz="1200">
                <a:latin typeface="Times New Roman"/>
                <a:ea typeface="Times New Roman"/>
                <a:cs typeface="Times New Roman"/>
                <a:sym typeface="Times New Roman"/>
              </a:rPr>
              <a:t> specially designed to help language learners to improve their linguistic and communicative abilities.</a:t>
            </a:r>
            <a:endParaRPr sz="1200">
              <a:latin typeface="Times New Roman"/>
              <a:ea typeface="Times New Roman"/>
              <a:cs typeface="Times New Roman"/>
              <a:sym typeface="Times New Roman"/>
            </a:endParaRPr>
          </a:p>
        </p:txBody>
      </p:sp>
      <p:sp>
        <p:nvSpPr>
          <p:cNvPr id="327" name="Google Shape;327;p29"/>
          <p:cNvSpPr txBox="1"/>
          <p:nvPr/>
        </p:nvSpPr>
        <p:spPr>
          <a:xfrm>
            <a:off x="675425" y="2914650"/>
            <a:ext cx="3375300" cy="16716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Book title</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Publisher</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Date / year of publication</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Intended for grade</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Chapter / unit</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Page  </a:t>
            </a:r>
            <a:endParaRPr sz="1200">
              <a:latin typeface="Times New Roman"/>
              <a:ea typeface="Times New Roman"/>
              <a:cs typeface="Times New Roman"/>
              <a:sym typeface="Times New Roman"/>
            </a:endParaRPr>
          </a:p>
        </p:txBody>
      </p:sp>
      <p:sp>
        <p:nvSpPr>
          <p:cNvPr id="328" name="Google Shape;328;p29"/>
          <p:cNvSpPr txBox="1"/>
          <p:nvPr/>
        </p:nvSpPr>
        <p:spPr>
          <a:xfrm>
            <a:off x="5122075" y="3770700"/>
            <a:ext cx="3095700" cy="5571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Strength</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Weakness </a:t>
            </a:r>
            <a:endParaRPr sz="1200">
              <a:solidFill>
                <a:srgbClr val="FFFFFF"/>
              </a:solidFill>
              <a:latin typeface="Times New Roman"/>
              <a:ea typeface="Times New Roman"/>
              <a:cs typeface="Times New Roman"/>
              <a:sym typeface="Times New Roman"/>
            </a:endParaRPr>
          </a:p>
        </p:txBody>
      </p:sp>
      <p:sp>
        <p:nvSpPr>
          <p:cNvPr id="329" name="Google Shape;329;p29"/>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sp>
        <p:nvSpPr>
          <p:cNvPr id="334" name="Google Shape;334;p30"/>
          <p:cNvSpPr txBox="1"/>
          <p:nvPr/>
        </p:nvSpPr>
        <p:spPr>
          <a:xfrm>
            <a:off x="729175" y="807750"/>
            <a:ext cx="30957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Textbook - Critical Analysis</a:t>
            </a:r>
            <a:endParaRPr b="1" sz="1200">
              <a:latin typeface="Times New Roman"/>
              <a:ea typeface="Times New Roman"/>
              <a:cs typeface="Times New Roman"/>
              <a:sym typeface="Times New Roman"/>
            </a:endParaRPr>
          </a:p>
        </p:txBody>
      </p:sp>
      <p:sp>
        <p:nvSpPr>
          <p:cNvPr id="335" name="Google Shape;335;p30"/>
          <p:cNvSpPr txBox="1"/>
          <p:nvPr/>
        </p:nvSpPr>
        <p:spPr>
          <a:xfrm>
            <a:off x="4972050" y="1343025"/>
            <a:ext cx="3954000" cy="29217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Language features :-  First language of children</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It </a:t>
            </a:r>
            <a:r>
              <a:rPr lang="en" sz="1200">
                <a:solidFill>
                  <a:srgbClr val="FFFFFF"/>
                </a:solidFill>
                <a:latin typeface="Times New Roman"/>
                <a:ea typeface="Times New Roman"/>
                <a:cs typeface="Times New Roman"/>
                <a:sym typeface="Times New Roman"/>
              </a:rPr>
              <a:t>includes</a:t>
            </a:r>
            <a:r>
              <a:rPr lang="en" sz="1200">
                <a:solidFill>
                  <a:srgbClr val="FFFFFF"/>
                </a:solidFill>
                <a:latin typeface="Times New Roman"/>
                <a:ea typeface="Times New Roman"/>
                <a:cs typeface="Times New Roman"/>
                <a:sym typeface="Times New Roman"/>
              </a:rPr>
              <a:t> stories / books/ magazines/ poems / made for children</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Classified into</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Genre- technology/tone content/</a:t>
            </a:r>
            <a:r>
              <a:rPr lang="en" sz="1200">
                <a:solidFill>
                  <a:srgbClr val="FFFFFF"/>
                </a:solidFill>
                <a:latin typeface="Times New Roman"/>
                <a:ea typeface="Times New Roman"/>
                <a:cs typeface="Times New Roman"/>
                <a:sym typeface="Times New Roman"/>
              </a:rPr>
              <a:t>length</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The intended age of the reader / picture</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Popular classics such as - The secret garden , pippi </a:t>
            </a:r>
            <a:r>
              <a:rPr lang="en" sz="1200">
                <a:solidFill>
                  <a:srgbClr val="FFFFFF"/>
                </a:solidFill>
                <a:latin typeface="Times New Roman"/>
                <a:ea typeface="Times New Roman"/>
                <a:cs typeface="Times New Roman"/>
                <a:sym typeface="Times New Roman"/>
              </a:rPr>
              <a:t>longstocking</a:t>
            </a:r>
            <a:r>
              <a:rPr lang="en" sz="1200">
                <a:solidFill>
                  <a:srgbClr val="FFFFFF"/>
                </a:solidFill>
                <a:latin typeface="Times New Roman"/>
                <a:ea typeface="Times New Roman"/>
                <a:cs typeface="Times New Roman"/>
                <a:sym typeface="Times New Roman"/>
              </a:rPr>
              <a:t> peter pan.</a:t>
            </a:r>
            <a:endParaRPr sz="1200">
              <a:solidFill>
                <a:srgbClr val="FFFFFF"/>
              </a:solidFill>
              <a:latin typeface="Times New Roman"/>
              <a:ea typeface="Times New Roman"/>
              <a:cs typeface="Times New Roman"/>
              <a:sym typeface="Times New Roman"/>
            </a:endParaRPr>
          </a:p>
        </p:txBody>
      </p:sp>
      <p:sp>
        <p:nvSpPr>
          <p:cNvPr id="336" name="Google Shape;336;p30"/>
          <p:cNvSpPr txBox="1"/>
          <p:nvPr/>
        </p:nvSpPr>
        <p:spPr>
          <a:xfrm>
            <a:off x="300025" y="1343025"/>
            <a:ext cx="3954000" cy="23325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Children story book linguistics/ visuals</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Fictional element :- Plot/ characters/ setting/ theme and style</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Visual elements :- line / color/ shape texture/ composition</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Non - fictional elements:- Presentation / </a:t>
            </a:r>
            <a:r>
              <a:rPr lang="en" sz="1200">
                <a:latin typeface="Times New Roman"/>
                <a:ea typeface="Times New Roman"/>
                <a:cs typeface="Times New Roman"/>
                <a:sym typeface="Times New Roman"/>
              </a:rPr>
              <a:t>complex</a:t>
            </a:r>
            <a:r>
              <a:rPr lang="en" sz="1200">
                <a:latin typeface="Times New Roman"/>
                <a:ea typeface="Times New Roman"/>
                <a:cs typeface="Times New Roman"/>
                <a:sym typeface="Times New Roman"/>
              </a:rPr>
              <a:t> and specific / </a:t>
            </a:r>
            <a:r>
              <a:rPr lang="en" sz="1200">
                <a:latin typeface="Times New Roman"/>
                <a:ea typeface="Times New Roman"/>
                <a:cs typeface="Times New Roman"/>
                <a:sym typeface="Times New Roman"/>
              </a:rPr>
              <a:t>accurate</a:t>
            </a:r>
            <a:r>
              <a:rPr lang="en" sz="1200">
                <a:latin typeface="Times New Roman"/>
                <a:ea typeface="Times New Roman"/>
                <a:cs typeface="Times New Roman"/>
                <a:sym typeface="Times New Roman"/>
              </a:rPr>
              <a:t> and current fact/ captions / labels/ intended audience.</a:t>
            </a:r>
            <a:endParaRPr sz="1200">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latin typeface="Times New Roman"/>
              <a:ea typeface="Times New Roman"/>
              <a:cs typeface="Times New Roman"/>
              <a:sym typeface="Times New Roman"/>
            </a:endParaRPr>
          </a:p>
        </p:txBody>
      </p:sp>
      <p:sp>
        <p:nvSpPr>
          <p:cNvPr id="337" name="Google Shape;337;p30"/>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31"/>
          <p:cNvSpPr txBox="1"/>
          <p:nvPr/>
        </p:nvSpPr>
        <p:spPr>
          <a:xfrm>
            <a:off x="675425" y="304125"/>
            <a:ext cx="30957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Teacher’s hand book - code of ethics</a:t>
            </a:r>
            <a:endParaRPr b="1" sz="1200">
              <a:latin typeface="Times New Roman"/>
              <a:ea typeface="Times New Roman"/>
              <a:cs typeface="Times New Roman"/>
              <a:sym typeface="Times New Roman"/>
            </a:endParaRPr>
          </a:p>
        </p:txBody>
      </p:sp>
      <p:sp>
        <p:nvSpPr>
          <p:cNvPr id="343" name="Google Shape;343;p31"/>
          <p:cNvSpPr txBox="1"/>
          <p:nvPr/>
        </p:nvSpPr>
        <p:spPr>
          <a:xfrm>
            <a:off x="4961325" y="3268150"/>
            <a:ext cx="3954000" cy="9912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Through proper channel consultation to be done.</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Encourage parents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Teachers shall act within the community</a:t>
            </a:r>
            <a:endParaRPr sz="1200">
              <a:solidFill>
                <a:srgbClr val="FFFFFF"/>
              </a:solidFill>
              <a:latin typeface="Times New Roman"/>
              <a:ea typeface="Times New Roman"/>
              <a:cs typeface="Times New Roman"/>
              <a:sym typeface="Times New Roman"/>
            </a:endParaRPr>
          </a:p>
        </p:txBody>
      </p:sp>
      <p:sp>
        <p:nvSpPr>
          <p:cNvPr id="344" name="Google Shape;344;p31"/>
          <p:cNvSpPr txBox="1"/>
          <p:nvPr/>
        </p:nvSpPr>
        <p:spPr>
          <a:xfrm>
            <a:off x="611125" y="2838288"/>
            <a:ext cx="30957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Textbook - Book identity</a:t>
            </a:r>
            <a:endParaRPr b="1" sz="1200">
              <a:latin typeface="Times New Roman"/>
              <a:ea typeface="Times New Roman"/>
              <a:cs typeface="Times New Roman"/>
              <a:sym typeface="Times New Roman"/>
            </a:endParaRPr>
          </a:p>
        </p:txBody>
      </p:sp>
      <p:sp>
        <p:nvSpPr>
          <p:cNvPr id="345" name="Google Shape;345;p31"/>
          <p:cNvSpPr txBox="1"/>
          <p:nvPr/>
        </p:nvSpPr>
        <p:spPr>
          <a:xfrm>
            <a:off x="5133125" y="2838300"/>
            <a:ext cx="35145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Teacher’s Responsibilities to his/her </a:t>
            </a:r>
            <a:r>
              <a:rPr b="1" lang="en" sz="1200">
                <a:latin typeface="Times New Roman"/>
                <a:ea typeface="Times New Roman"/>
                <a:cs typeface="Times New Roman"/>
                <a:sym typeface="Times New Roman"/>
              </a:rPr>
              <a:t>colleagues</a:t>
            </a:r>
            <a:endParaRPr b="1" sz="1200">
              <a:latin typeface="Times New Roman"/>
              <a:ea typeface="Times New Roman"/>
              <a:cs typeface="Times New Roman"/>
              <a:sym typeface="Times New Roman"/>
            </a:endParaRPr>
          </a:p>
        </p:txBody>
      </p:sp>
      <p:sp>
        <p:nvSpPr>
          <p:cNvPr id="346" name="Google Shape;346;p31"/>
          <p:cNvSpPr txBox="1"/>
          <p:nvPr/>
        </p:nvSpPr>
        <p:spPr>
          <a:xfrm>
            <a:off x="5315650" y="304125"/>
            <a:ext cx="30957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Style of teaching</a:t>
            </a:r>
            <a:endParaRPr b="1" sz="1200">
              <a:latin typeface="Times New Roman"/>
              <a:ea typeface="Times New Roman"/>
              <a:cs typeface="Times New Roman"/>
              <a:sym typeface="Times New Roman"/>
            </a:endParaRPr>
          </a:p>
        </p:txBody>
      </p:sp>
      <p:sp>
        <p:nvSpPr>
          <p:cNvPr id="347" name="Google Shape;347;p31"/>
          <p:cNvSpPr txBox="1"/>
          <p:nvPr/>
        </p:nvSpPr>
        <p:spPr>
          <a:xfrm>
            <a:off x="192875" y="733975"/>
            <a:ext cx="4168500" cy="16716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Care</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Well being</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Ability</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Fostering</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Act with justice</a:t>
            </a:r>
            <a:endParaRPr sz="1200">
              <a:latin typeface="Times New Roman"/>
              <a:ea typeface="Times New Roman"/>
              <a:cs typeface="Times New Roman"/>
              <a:sym typeface="Times New Roman"/>
            </a:endParaRPr>
          </a:p>
        </p:txBody>
      </p:sp>
      <p:sp>
        <p:nvSpPr>
          <p:cNvPr id="348" name="Google Shape;348;p31"/>
          <p:cNvSpPr txBox="1"/>
          <p:nvPr/>
        </p:nvSpPr>
        <p:spPr>
          <a:xfrm>
            <a:off x="192725" y="3410450"/>
            <a:ext cx="4061100" cy="11037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Professional courtesy</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Helping</a:t>
            </a:r>
            <a:r>
              <a:rPr lang="en" sz="1200">
                <a:latin typeface="Times New Roman"/>
                <a:ea typeface="Times New Roman"/>
                <a:cs typeface="Times New Roman"/>
                <a:sym typeface="Times New Roman"/>
              </a:rPr>
              <a:t> juniors</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Express opinion</a:t>
            </a:r>
            <a:endParaRPr sz="1200">
              <a:latin typeface="Times New Roman"/>
              <a:ea typeface="Times New Roman"/>
              <a:cs typeface="Times New Roman"/>
              <a:sym typeface="Times New Roman"/>
            </a:endParaRPr>
          </a:p>
          <a:p>
            <a:pPr indent="0" lvl="0" marL="914400" rtl="0" algn="l">
              <a:lnSpc>
                <a:spcPct val="150000"/>
              </a:lnSpc>
              <a:spcBef>
                <a:spcPts val="0"/>
              </a:spcBef>
              <a:spcAft>
                <a:spcPts val="0"/>
              </a:spcAft>
              <a:buNone/>
            </a:pPr>
            <a:r>
              <a:t/>
            </a:r>
            <a:endParaRPr sz="1200">
              <a:latin typeface="Times New Roman"/>
              <a:ea typeface="Times New Roman"/>
              <a:cs typeface="Times New Roman"/>
              <a:sym typeface="Times New Roman"/>
            </a:endParaRPr>
          </a:p>
        </p:txBody>
      </p:sp>
      <p:sp>
        <p:nvSpPr>
          <p:cNvPr id="349" name="Google Shape;349;p31"/>
          <p:cNvSpPr txBox="1"/>
          <p:nvPr/>
        </p:nvSpPr>
        <p:spPr>
          <a:xfrm>
            <a:off x="5218425" y="657775"/>
            <a:ext cx="3696900" cy="20520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Calm</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Relaxed</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Facial </a:t>
            </a:r>
            <a:r>
              <a:rPr lang="en" sz="1200">
                <a:solidFill>
                  <a:srgbClr val="FFFFFF"/>
                </a:solidFill>
                <a:latin typeface="Times New Roman"/>
                <a:ea typeface="Times New Roman"/>
                <a:cs typeface="Times New Roman"/>
                <a:sym typeface="Times New Roman"/>
              </a:rPr>
              <a:t>expression</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Resist temptation</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Control anger</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Positively dealing pupils/parents/ community</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Assertive manner</a:t>
            </a:r>
            <a:endParaRPr sz="1200">
              <a:solidFill>
                <a:srgbClr val="FFFFFF"/>
              </a:solidFill>
              <a:latin typeface="Times New Roman"/>
              <a:ea typeface="Times New Roman"/>
              <a:cs typeface="Times New Roman"/>
              <a:sym typeface="Times New Roman"/>
            </a:endParaRPr>
          </a:p>
        </p:txBody>
      </p:sp>
      <p:cxnSp>
        <p:nvCxnSpPr>
          <p:cNvPr id="350" name="Google Shape;350;p31"/>
          <p:cNvCxnSpPr/>
          <p:nvPr/>
        </p:nvCxnSpPr>
        <p:spPr>
          <a:xfrm flipH="1">
            <a:off x="2100475" y="888800"/>
            <a:ext cx="10500" cy="1221600"/>
          </a:xfrm>
          <a:prstGeom prst="straightConnector1">
            <a:avLst/>
          </a:prstGeom>
          <a:noFill/>
          <a:ln cap="flat" cmpd="sng" w="9525">
            <a:solidFill>
              <a:schemeClr val="dk2"/>
            </a:solidFill>
            <a:prstDash val="solid"/>
            <a:round/>
            <a:headEnd len="med" w="med" type="none"/>
            <a:tailEnd len="med" w="med" type="none"/>
          </a:ln>
        </p:spPr>
      </p:cxnSp>
      <p:sp>
        <p:nvSpPr>
          <p:cNvPr id="351" name="Google Shape;351;p31"/>
          <p:cNvSpPr txBox="1"/>
          <p:nvPr/>
        </p:nvSpPr>
        <p:spPr>
          <a:xfrm>
            <a:off x="2223275" y="773600"/>
            <a:ext cx="2214300" cy="1452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200">
                <a:latin typeface="Times New Roman"/>
                <a:ea typeface="Times New Roman"/>
                <a:cs typeface="Times New Roman"/>
                <a:sym typeface="Times New Roman"/>
              </a:rPr>
              <a:t>6.	Pupils needs</a:t>
            </a:r>
            <a:endParaRPr sz="1200">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lang="en" sz="1200">
                <a:latin typeface="Times New Roman"/>
                <a:ea typeface="Times New Roman"/>
                <a:cs typeface="Times New Roman"/>
                <a:sym typeface="Times New Roman"/>
              </a:rPr>
              <a:t>7.	Recognises individual</a:t>
            </a:r>
            <a:endParaRPr sz="1200">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lang="en" sz="1200">
                <a:latin typeface="Times New Roman"/>
                <a:ea typeface="Times New Roman"/>
                <a:cs typeface="Times New Roman"/>
                <a:sym typeface="Times New Roman"/>
              </a:rPr>
              <a:t>8.	Develops talent</a:t>
            </a:r>
            <a:endParaRPr sz="1200">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lang="en" sz="1200">
                <a:latin typeface="Times New Roman"/>
                <a:ea typeface="Times New Roman"/>
                <a:cs typeface="Times New Roman"/>
                <a:sym typeface="Times New Roman"/>
              </a:rPr>
              <a:t>9.	Welfare of pupils</a:t>
            </a:r>
            <a:endParaRPr sz="1200">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lang="en" sz="1200">
                <a:latin typeface="Times New Roman"/>
                <a:ea typeface="Times New Roman"/>
                <a:cs typeface="Times New Roman"/>
                <a:sym typeface="Times New Roman"/>
              </a:rPr>
              <a:t>10.	Health and safety</a:t>
            </a:r>
            <a:endParaRPr sz="1200">
              <a:latin typeface="Times New Roman"/>
              <a:ea typeface="Times New Roman"/>
              <a:cs typeface="Times New Roman"/>
              <a:sym typeface="Times New Roman"/>
            </a:endParaRPr>
          </a:p>
        </p:txBody>
      </p:sp>
      <p:cxnSp>
        <p:nvCxnSpPr>
          <p:cNvPr id="352" name="Google Shape;352;p31"/>
          <p:cNvCxnSpPr>
            <a:stCxn id="348" idx="0"/>
            <a:endCxn id="348" idx="2"/>
          </p:cNvCxnSpPr>
          <p:nvPr/>
        </p:nvCxnSpPr>
        <p:spPr>
          <a:xfrm>
            <a:off x="2223275" y="3410450"/>
            <a:ext cx="0" cy="1103700"/>
          </a:xfrm>
          <a:prstGeom prst="straightConnector1">
            <a:avLst/>
          </a:prstGeom>
          <a:noFill/>
          <a:ln cap="flat" cmpd="sng" w="9525">
            <a:solidFill>
              <a:schemeClr val="dk2"/>
            </a:solidFill>
            <a:prstDash val="solid"/>
            <a:round/>
            <a:headEnd len="med" w="med" type="none"/>
            <a:tailEnd len="med" w="med" type="none"/>
          </a:ln>
        </p:spPr>
      </p:cxnSp>
      <p:sp>
        <p:nvSpPr>
          <p:cNvPr id="353" name="Google Shape;353;p31"/>
          <p:cNvSpPr txBox="1"/>
          <p:nvPr/>
        </p:nvSpPr>
        <p:spPr>
          <a:xfrm>
            <a:off x="2299475" y="3410450"/>
            <a:ext cx="2245200" cy="10581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200">
                <a:solidFill>
                  <a:schemeClr val="dk1"/>
                </a:solidFill>
                <a:latin typeface="Times New Roman"/>
                <a:ea typeface="Times New Roman"/>
                <a:cs typeface="Times New Roman"/>
                <a:sym typeface="Times New Roman"/>
              </a:rPr>
              <a:t>4.	</a:t>
            </a:r>
            <a:r>
              <a:rPr lang="en" sz="1200">
                <a:solidFill>
                  <a:schemeClr val="dk1"/>
                </a:solidFill>
                <a:latin typeface="Times New Roman"/>
                <a:ea typeface="Times New Roman"/>
                <a:cs typeface="Times New Roman"/>
                <a:sym typeface="Times New Roman"/>
              </a:rPr>
              <a:t>Improve effectiveness</a:t>
            </a:r>
            <a:endParaRPr sz="1200">
              <a:solidFill>
                <a:schemeClr val="dk1"/>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lang="en" sz="1200">
                <a:solidFill>
                  <a:schemeClr val="dk1"/>
                </a:solidFill>
                <a:latin typeface="Times New Roman"/>
                <a:ea typeface="Times New Roman"/>
                <a:cs typeface="Times New Roman"/>
                <a:sym typeface="Times New Roman"/>
              </a:rPr>
              <a:t>5.	Manifest responsibility</a:t>
            </a:r>
            <a:endParaRPr sz="1200">
              <a:solidFill>
                <a:schemeClr val="dk1"/>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lang="en" sz="1200">
                <a:solidFill>
                  <a:schemeClr val="dk1"/>
                </a:solidFill>
                <a:latin typeface="Times New Roman"/>
                <a:ea typeface="Times New Roman"/>
                <a:cs typeface="Times New Roman"/>
                <a:sym typeface="Times New Roman"/>
              </a:rPr>
              <a:t>6.	Accepting responsibility</a:t>
            </a:r>
            <a:endParaRPr sz="1200">
              <a:solidFill>
                <a:schemeClr val="dk1"/>
              </a:solidFill>
              <a:latin typeface="Times New Roman"/>
              <a:ea typeface="Times New Roman"/>
              <a:cs typeface="Times New Roman"/>
              <a:sym typeface="Times New Roman"/>
            </a:endParaRPr>
          </a:p>
        </p:txBody>
      </p:sp>
      <p:sp>
        <p:nvSpPr>
          <p:cNvPr id="354" name="Google Shape;354;p31"/>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4"/>
          <p:cNvSpPr txBox="1"/>
          <p:nvPr>
            <p:ph type="title"/>
          </p:nvPr>
        </p:nvSpPr>
        <p:spPr>
          <a:xfrm>
            <a:off x="1698000" y="2218200"/>
            <a:ext cx="1149900" cy="410400"/>
          </a:xfrm>
          <a:prstGeom prst="rect">
            <a:avLst/>
          </a:prstGeom>
          <a:solidFill>
            <a:srgbClr val="90DDD6"/>
          </a:solidFill>
        </p:spPr>
        <p:txBody>
          <a:bodyPr anchorCtr="0" anchor="ctr" bIns="91425" lIns="91425" spcFirstLastPara="1" rIns="91425" wrap="square" tIns="91425">
            <a:noAutofit/>
          </a:bodyPr>
          <a:lstStyle/>
          <a:p>
            <a:pPr indent="0" lvl="0" marL="0" rtl="0" algn="ctr">
              <a:spcBef>
                <a:spcPts val="0"/>
              </a:spcBef>
              <a:spcAft>
                <a:spcPts val="0"/>
              </a:spcAft>
              <a:buNone/>
            </a:pPr>
            <a:r>
              <a:rPr b="1" lang="en" sz="1800">
                <a:solidFill>
                  <a:srgbClr val="000000"/>
                </a:solidFill>
              </a:rPr>
              <a:t>Synopsis</a:t>
            </a:r>
            <a:endParaRPr b="1" sz="1800">
              <a:solidFill>
                <a:srgbClr val="000000"/>
              </a:solidFill>
            </a:endParaRPr>
          </a:p>
        </p:txBody>
      </p:sp>
      <p:sp>
        <p:nvSpPr>
          <p:cNvPr id="67" name="Google Shape;67;p14"/>
          <p:cNvSpPr txBox="1"/>
          <p:nvPr/>
        </p:nvSpPr>
        <p:spPr>
          <a:xfrm>
            <a:off x="4951850" y="-1200"/>
            <a:ext cx="3964800" cy="50685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Introduction</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Knowledge</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Syllabus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Curriculum and community</a:t>
            </a:r>
            <a:endParaRPr sz="1200">
              <a:solidFill>
                <a:srgbClr val="FFFFFF"/>
              </a:solidFill>
              <a:latin typeface="Times New Roman"/>
              <a:ea typeface="Times New Roman"/>
              <a:cs typeface="Times New Roman"/>
              <a:sym typeface="Times New Roman"/>
            </a:endParaRPr>
          </a:p>
          <a:p>
            <a:pPr indent="0" lvl="0" marL="914400" rtl="0" algn="l">
              <a:lnSpc>
                <a:spcPct val="150000"/>
              </a:lnSpc>
              <a:spcBef>
                <a:spcPts val="0"/>
              </a:spcBef>
              <a:spcAft>
                <a:spcPts val="0"/>
              </a:spcAft>
              <a:buNone/>
            </a:pPr>
            <a:r>
              <a:rPr lang="en" sz="1200">
                <a:solidFill>
                  <a:srgbClr val="FFFFFF"/>
                </a:solidFill>
                <a:latin typeface="Times New Roman"/>
                <a:ea typeface="Times New Roman"/>
                <a:cs typeface="Times New Roman"/>
                <a:sym typeface="Times New Roman"/>
              </a:rPr>
              <a:t>	  The Conformists</a:t>
            </a:r>
            <a:endParaRPr sz="1200">
              <a:solidFill>
                <a:srgbClr val="FFFFFF"/>
              </a:solidFill>
              <a:latin typeface="Times New Roman"/>
              <a:ea typeface="Times New Roman"/>
              <a:cs typeface="Times New Roman"/>
              <a:sym typeface="Times New Roman"/>
            </a:endParaRPr>
          </a:p>
          <a:p>
            <a:pPr indent="0" lvl="0" marL="914400" rtl="0" algn="l">
              <a:lnSpc>
                <a:spcPct val="150000"/>
              </a:lnSpc>
              <a:spcBef>
                <a:spcPts val="0"/>
              </a:spcBef>
              <a:spcAft>
                <a:spcPts val="0"/>
              </a:spcAft>
              <a:buNone/>
            </a:pPr>
            <a:r>
              <a:rPr lang="en" sz="1200">
                <a:solidFill>
                  <a:srgbClr val="FFFFFF"/>
                </a:solidFill>
                <a:latin typeface="Times New Roman"/>
                <a:ea typeface="Times New Roman"/>
                <a:cs typeface="Times New Roman"/>
                <a:sym typeface="Times New Roman"/>
              </a:rPr>
              <a:t>              The reformers</a:t>
            </a:r>
            <a:endParaRPr sz="1200">
              <a:solidFill>
                <a:srgbClr val="FFFFFF"/>
              </a:solidFill>
              <a:latin typeface="Times New Roman"/>
              <a:ea typeface="Times New Roman"/>
              <a:cs typeface="Times New Roman"/>
              <a:sym typeface="Times New Roman"/>
            </a:endParaRPr>
          </a:p>
          <a:p>
            <a:pPr indent="0" lvl="0" marL="914400" rtl="0" algn="l">
              <a:lnSpc>
                <a:spcPct val="150000"/>
              </a:lnSpc>
              <a:spcBef>
                <a:spcPts val="0"/>
              </a:spcBef>
              <a:spcAft>
                <a:spcPts val="0"/>
              </a:spcAft>
              <a:buNone/>
            </a:pPr>
            <a:r>
              <a:rPr lang="en" sz="1200">
                <a:solidFill>
                  <a:srgbClr val="FFFFFF"/>
                </a:solidFill>
                <a:latin typeface="Times New Roman"/>
                <a:ea typeface="Times New Roman"/>
                <a:cs typeface="Times New Roman"/>
                <a:sym typeface="Times New Roman"/>
              </a:rPr>
              <a:t>              The </a:t>
            </a:r>
            <a:r>
              <a:rPr lang="en" sz="1200">
                <a:solidFill>
                  <a:srgbClr val="FFFFFF"/>
                </a:solidFill>
                <a:latin typeface="Times New Roman"/>
                <a:ea typeface="Times New Roman"/>
                <a:cs typeface="Times New Roman"/>
                <a:sym typeface="Times New Roman"/>
              </a:rPr>
              <a:t>futurists</a:t>
            </a:r>
            <a:endParaRPr sz="1200">
              <a:solidFill>
                <a:srgbClr val="FFFFFF"/>
              </a:solidFill>
              <a:latin typeface="Times New Roman"/>
              <a:ea typeface="Times New Roman"/>
              <a:cs typeface="Times New Roman"/>
              <a:sym typeface="Times New Roman"/>
            </a:endParaRPr>
          </a:p>
          <a:p>
            <a:pPr indent="0" lvl="0" marL="914400" rtl="0" algn="l">
              <a:lnSpc>
                <a:spcPct val="150000"/>
              </a:lnSpc>
              <a:spcBef>
                <a:spcPts val="0"/>
              </a:spcBef>
              <a:spcAft>
                <a:spcPts val="0"/>
              </a:spcAft>
              <a:buNone/>
            </a:pPr>
            <a:r>
              <a:rPr lang="en" sz="1200">
                <a:solidFill>
                  <a:srgbClr val="FFFFFF"/>
                </a:solidFill>
                <a:latin typeface="Times New Roman"/>
                <a:ea typeface="Times New Roman"/>
                <a:cs typeface="Times New Roman"/>
                <a:sym typeface="Times New Roman"/>
              </a:rPr>
              <a:t>              The radicals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D9D9D9"/>
              </a:buClr>
              <a:buSzPts val="1200"/>
              <a:buFont typeface="Times New Roman"/>
              <a:buChar char="●"/>
            </a:pPr>
            <a:r>
              <a:rPr lang="en" sz="1200">
                <a:solidFill>
                  <a:srgbClr val="FFFFFF"/>
                </a:solidFill>
                <a:latin typeface="Times New Roman"/>
                <a:ea typeface="Times New Roman"/>
                <a:cs typeface="Times New Roman"/>
                <a:sym typeface="Times New Roman"/>
              </a:rPr>
              <a:t>Language and value</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Language and curriculum</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Curriculum and their goals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Time-table </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Syllabus </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Text-books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Co-curricular activities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Children’s literature</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Teacher’ Handbook</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Conclusion</a:t>
            </a:r>
            <a:endParaRPr sz="1200">
              <a:solidFill>
                <a:srgbClr val="FFFFFF"/>
              </a:solidFill>
              <a:latin typeface="Times New Roman"/>
              <a:ea typeface="Times New Roman"/>
              <a:cs typeface="Times New Roman"/>
              <a:sym typeface="Times New Roman"/>
            </a:endParaRPr>
          </a:p>
          <a:p>
            <a:pPr indent="0" lvl="0" marL="0" rtl="0" algn="l">
              <a:lnSpc>
                <a:spcPct val="14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p:txBody>
      </p:sp>
      <p:sp>
        <p:nvSpPr>
          <p:cNvPr id="68" name="Google Shape;68;p14"/>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32"/>
          <p:cNvSpPr txBox="1"/>
          <p:nvPr>
            <p:ph type="title"/>
          </p:nvPr>
        </p:nvSpPr>
        <p:spPr>
          <a:xfrm>
            <a:off x="943375" y="2111200"/>
            <a:ext cx="2233800" cy="513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000">
                <a:solidFill>
                  <a:schemeClr val="dk2"/>
                </a:solidFill>
              </a:rPr>
              <a:t>Conclusion</a:t>
            </a:r>
            <a:endParaRPr sz="3000">
              <a:solidFill>
                <a:schemeClr val="dk2"/>
              </a:solidFill>
            </a:endParaRPr>
          </a:p>
        </p:txBody>
      </p:sp>
      <p:sp>
        <p:nvSpPr>
          <p:cNvPr id="360" name="Google Shape;360;p32"/>
          <p:cNvSpPr txBox="1"/>
          <p:nvPr/>
        </p:nvSpPr>
        <p:spPr>
          <a:xfrm>
            <a:off x="4567250" y="1682750"/>
            <a:ext cx="4500600" cy="1660500"/>
          </a:xfrm>
          <a:prstGeom prst="rect">
            <a:avLst/>
          </a:prstGeom>
          <a:noFill/>
          <a:ln>
            <a:noFill/>
          </a:ln>
        </p:spPr>
        <p:txBody>
          <a:bodyPr anchorCtr="0" anchor="t" bIns="91425" lIns="91425" spcFirstLastPara="1" rIns="91425" wrap="square" tIns="91425">
            <a:noAutofit/>
          </a:bodyPr>
          <a:lstStyle/>
          <a:p>
            <a:pPr indent="0" lvl="0" marL="457200" rtl="0" algn="l">
              <a:lnSpc>
                <a:spcPct val="150000"/>
              </a:lnSpc>
              <a:spcBef>
                <a:spcPts val="1100"/>
              </a:spcBef>
              <a:spcAft>
                <a:spcPts val="0"/>
              </a:spcAft>
              <a:buNone/>
            </a:pPr>
            <a:r>
              <a:rPr lang="en" sz="1200">
                <a:solidFill>
                  <a:srgbClr val="FFFFFF"/>
                </a:solidFill>
                <a:latin typeface="Times New Roman"/>
                <a:ea typeface="Times New Roman"/>
                <a:cs typeface="Times New Roman"/>
                <a:sym typeface="Times New Roman"/>
              </a:rPr>
              <a:t>Leaders in all schools need to help teachers improve their knowledge of the processes involved in all four phases of the teaching as inquiry cycle. Leaders should also convey the benefits to students from adapting the planned school curriculum in response to information about students’ learning.</a:t>
            </a:r>
            <a:endParaRPr sz="1200">
              <a:solidFill>
                <a:srgbClr val="FFFFFF"/>
              </a:solidFill>
              <a:latin typeface="Times New Roman"/>
              <a:ea typeface="Times New Roman"/>
              <a:cs typeface="Times New Roman"/>
              <a:sym typeface="Times New Roman"/>
            </a:endParaRPr>
          </a:p>
          <a:p>
            <a:pPr indent="0" lvl="0" marL="0" rtl="0" algn="l">
              <a:lnSpc>
                <a:spcPct val="115000"/>
              </a:lnSpc>
              <a:spcBef>
                <a:spcPts val="1100"/>
              </a:spcBef>
              <a:spcAft>
                <a:spcPts val="0"/>
              </a:spcAft>
              <a:buNone/>
            </a:pPr>
            <a:r>
              <a:t/>
            </a:r>
            <a:endParaRPr sz="1200">
              <a:solidFill>
                <a:srgbClr val="FFFFFF"/>
              </a:solidFill>
              <a:latin typeface="Times New Roman"/>
              <a:ea typeface="Times New Roman"/>
              <a:cs typeface="Times New Roman"/>
              <a:sym typeface="Times New Roman"/>
            </a:endParaRPr>
          </a:p>
          <a:p>
            <a:pPr indent="0" lvl="0" marL="457200" rtl="0" algn="l">
              <a:lnSpc>
                <a:spcPct val="115000"/>
              </a:lnSpc>
              <a:spcBef>
                <a:spcPts val="1100"/>
              </a:spcBef>
              <a:spcAft>
                <a:spcPts val="0"/>
              </a:spcAft>
              <a:buNone/>
            </a:pPr>
            <a:r>
              <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1600"/>
              </a:spcAft>
              <a:buNone/>
            </a:pPr>
            <a:r>
              <a:t/>
            </a:r>
            <a:endParaRPr sz="1200">
              <a:solidFill>
                <a:srgbClr val="FFFFFF"/>
              </a:solidFill>
              <a:latin typeface="Times New Roman"/>
              <a:ea typeface="Times New Roman"/>
              <a:cs typeface="Times New Roman"/>
              <a:sym typeface="Times New Roman"/>
            </a:endParaRPr>
          </a:p>
        </p:txBody>
      </p:sp>
      <p:sp>
        <p:nvSpPr>
          <p:cNvPr id="361" name="Google Shape;361;p32"/>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33"/>
          <p:cNvSpPr txBox="1"/>
          <p:nvPr>
            <p:ph type="title"/>
          </p:nvPr>
        </p:nvSpPr>
        <p:spPr>
          <a:xfrm>
            <a:off x="578075" y="454225"/>
            <a:ext cx="31653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700"/>
              <a:t>Suggestive Readings</a:t>
            </a:r>
            <a:endParaRPr b="1" sz="1700"/>
          </a:p>
          <a:p>
            <a:pPr indent="0" lvl="0" marL="0" rtl="0" algn="l">
              <a:spcBef>
                <a:spcPts val="0"/>
              </a:spcBef>
              <a:spcAft>
                <a:spcPts val="0"/>
              </a:spcAft>
              <a:buNone/>
            </a:pPr>
            <a:r>
              <a:t/>
            </a:r>
            <a:endParaRPr b="1" sz="3300"/>
          </a:p>
          <a:p>
            <a:pPr indent="0" lvl="0" marL="0" rtl="0" algn="l">
              <a:spcBef>
                <a:spcPts val="0"/>
              </a:spcBef>
              <a:spcAft>
                <a:spcPts val="0"/>
              </a:spcAft>
              <a:buNone/>
            </a:pPr>
            <a:r>
              <a:t/>
            </a:r>
            <a:endParaRPr b="1" sz="3300"/>
          </a:p>
        </p:txBody>
      </p:sp>
      <p:sp>
        <p:nvSpPr>
          <p:cNvPr id="367" name="Google Shape;367;p33"/>
          <p:cNvSpPr txBox="1"/>
          <p:nvPr>
            <p:ph idx="1" type="body"/>
          </p:nvPr>
        </p:nvSpPr>
        <p:spPr>
          <a:xfrm>
            <a:off x="578075" y="1644075"/>
            <a:ext cx="7197300" cy="2433900"/>
          </a:xfrm>
          <a:prstGeom prst="rect">
            <a:avLst/>
          </a:prstGeom>
        </p:spPr>
        <p:txBody>
          <a:bodyPr anchorCtr="0" anchor="t" bIns="91425" lIns="91425" spcFirstLastPara="1" rIns="91425" wrap="square" tIns="91425">
            <a:noAutofit/>
          </a:bodyPr>
          <a:lstStyle/>
          <a:p>
            <a:pPr indent="0" lvl="0" marL="457200" rtl="0" algn="l">
              <a:lnSpc>
                <a:spcPct val="150000"/>
              </a:lnSpc>
              <a:spcBef>
                <a:spcPts val="0"/>
              </a:spcBef>
              <a:spcAft>
                <a:spcPts val="0"/>
              </a:spcAft>
              <a:buNone/>
            </a:pPr>
            <a:r>
              <a:t/>
            </a:r>
            <a:endParaRPr i="1" sz="1200"/>
          </a:p>
          <a:p>
            <a:pPr indent="-304800" lvl="0" marL="457200" rtl="0" algn="l">
              <a:lnSpc>
                <a:spcPct val="150000"/>
              </a:lnSpc>
              <a:spcBef>
                <a:spcPts val="1600"/>
              </a:spcBef>
              <a:spcAft>
                <a:spcPts val="0"/>
              </a:spcAft>
              <a:buClr>
                <a:srgbClr val="000000"/>
              </a:buClr>
              <a:buSzPts val="1200"/>
              <a:buChar char="●"/>
            </a:pPr>
            <a:r>
              <a:rPr i="1" lang="en" sz="1200" u="sng">
                <a:solidFill>
                  <a:schemeClr val="hlink"/>
                </a:solidFill>
                <a:hlinkClick r:id="rId3"/>
              </a:rPr>
              <a:t>Educational Leadership, 57(30), 66-69</a:t>
            </a:r>
            <a:endParaRPr i="1" sz="1200"/>
          </a:p>
          <a:p>
            <a:pPr indent="-304800" lvl="0" marL="457200" rtl="0" algn="l">
              <a:lnSpc>
                <a:spcPct val="150000"/>
              </a:lnSpc>
              <a:spcBef>
                <a:spcPts val="0"/>
              </a:spcBef>
              <a:spcAft>
                <a:spcPts val="0"/>
              </a:spcAft>
              <a:buClr>
                <a:srgbClr val="000000"/>
              </a:buClr>
              <a:buSzPts val="1200"/>
              <a:buChar char="●"/>
            </a:pPr>
            <a:r>
              <a:rPr i="1" lang="en" sz="1200" u="sng">
                <a:solidFill>
                  <a:schemeClr val="hlink"/>
                </a:solidFill>
                <a:hlinkClick r:id="rId4"/>
              </a:rPr>
              <a:t>Aggarwal J.C. (2010) Organisation and practice of modern India education</a:t>
            </a:r>
            <a:endParaRPr i="1" sz="1200"/>
          </a:p>
          <a:p>
            <a:pPr indent="-304800" lvl="0" marL="457200" rtl="0" algn="l">
              <a:lnSpc>
                <a:spcPct val="150000"/>
              </a:lnSpc>
              <a:spcBef>
                <a:spcPts val="0"/>
              </a:spcBef>
              <a:spcAft>
                <a:spcPts val="0"/>
              </a:spcAft>
              <a:buClr>
                <a:srgbClr val="000000"/>
              </a:buClr>
              <a:buSzPts val="1200"/>
              <a:buChar char="●"/>
            </a:pPr>
            <a:r>
              <a:rPr i="1" lang="en" sz="1200" u="sng">
                <a:solidFill>
                  <a:schemeClr val="hlink"/>
                </a:solidFill>
                <a:hlinkClick r:id="rId5"/>
              </a:rPr>
              <a:t>Apple . M.V. (1975) Scientific interests and the nature of educational Institution</a:t>
            </a:r>
            <a:endParaRPr i="1" sz="1200"/>
          </a:p>
        </p:txBody>
      </p:sp>
      <p:pic>
        <p:nvPicPr>
          <p:cNvPr id="368" name="Google Shape;368;p33" title="beethovens_silence.mp3">
            <a:hlinkClick r:id="rId6"/>
          </p:cNvPr>
          <p:cNvPicPr preferRelativeResize="0"/>
          <p:nvPr/>
        </p:nvPicPr>
        <p:blipFill>
          <a:blip r:embed="rId7">
            <a:alphaModFix/>
          </a:blip>
          <a:stretch>
            <a:fillRect/>
          </a:stretch>
        </p:blipFill>
        <p:spPr>
          <a:xfrm>
            <a:off x="8575500" y="4715725"/>
            <a:ext cx="230125" cy="230125"/>
          </a:xfrm>
          <a:prstGeom prst="rect">
            <a:avLst/>
          </a:prstGeom>
          <a:noFill/>
          <a:ln>
            <a:noFill/>
          </a:ln>
        </p:spPr>
      </p:pic>
      <p:sp>
        <p:nvSpPr>
          <p:cNvPr id="369" name="Google Shape;369;p33"/>
          <p:cNvSpPr txBox="1"/>
          <p:nvPr/>
        </p:nvSpPr>
        <p:spPr>
          <a:xfrm>
            <a:off x="2398025" y="48105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5"/>
          <p:cNvSpPr txBox="1"/>
          <p:nvPr/>
        </p:nvSpPr>
        <p:spPr>
          <a:xfrm>
            <a:off x="665300" y="1018625"/>
            <a:ext cx="3202500" cy="407700"/>
          </a:xfrm>
          <a:prstGeom prst="rect">
            <a:avLst/>
          </a:prstGeom>
          <a:solidFill>
            <a:srgbClr val="90DDD6"/>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700">
                <a:latin typeface="Old Standard TT"/>
                <a:ea typeface="Old Standard TT"/>
                <a:cs typeface="Old Standard TT"/>
                <a:sym typeface="Old Standard TT"/>
              </a:rPr>
              <a:t>Learning Objectives </a:t>
            </a:r>
            <a:endParaRPr b="1" sz="1700">
              <a:latin typeface="Old Standard TT"/>
              <a:ea typeface="Old Standard TT"/>
              <a:cs typeface="Old Standard TT"/>
              <a:sym typeface="Old Standard TT"/>
            </a:endParaRPr>
          </a:p>
        </p:txBody>
      </p:sp>
      <p:sp>
        <p:nvSpPr>
          <p:cNvPr id="74" name="Google Shape;74;p15"/>
          <p:cNvSpPr txBox="1"/>
          <p:nvPr/>
        </p:nvSpPr>
        <p:spPr>
          <a:xfrm>
            <a:off x="665300" y="3105150"/>
            <a:ext cx="3202500" cy="407700"/>
          </a:xfrm>
          <a:prstGeom prst="rect">
            <a:avLst/>
          </a:prstGeom>
          <a:solidFill>
            <a:srgbClr val="90DDD6"/>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700">
                <a:latin typeface="Old Standard TT"/>
                <a:ea typeface="Old Standard TT"/>
                <a:cs typeface="Old Standard TT"/>
                <a:sym typeface="Old Standard TT"/>
              </a:rPr>
              <a:t>Learning Outcomes</a:t>
            </a:r>
            <a:endParaRPr b="1" sz="1700">
              <a:latin typeface="Old Standard TT"/>
              <a:ea typeface="Old Standard TT"/>
              <a:cs typeface="Old Standard TT"/>
              <a:sym typeface="Old Standard TT"/>
            </a:endParaRPr>
          </a:p>
        </p:txBody>
      </p:sp>
      <p:sp>
        <p:nvSpPr>
          <p:cNvPr id="75" name="Google Shape;75;p15"/>
          <p:cNvSpPr txBox="1"/>
          <p:nvPr/>
        </p:nvSpPr>
        <p:spPr>
          <a:xfrm>
            <a:off x="4572300" y="564050"/>
            <a:ext cx="4572000" cy="16755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To impart knowledge on studies communities, values, languages.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To emphasizes the school timetable syllabus, textbooks and co-curricular </a:t>
            </a:r>
            <a:r>
              <a:rPr lang="en" sz="1200">
                <a:solidFill>
                  <a:srgbClr val="FFFFFF"/>
                </a:solidFill>
                <a:latin typeface="Times New Roman"/>
                <a:ea typeface="Times New Roman"/>
                <a:cs typeface="Times New Roman"/>
                <a:sym typeface="Times New Roman"/>
              </a:rPr>
              <a:t>activities.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To improve their reading habits.</a:t>
            </a:r>
            <a:endParaRPr sz="1200">
              <a:solidFill>
                <a:srgbClr val="FFFFFF"/>
              </a:solidFill>
              <a:latin typeface="Times New Roman"/>
              <a:ea typeface="Times New Roman"/>
              <a:cs typeface="Times New Roman"/>
              <a:sym typeface="Times New Roman"/>
            </a:endParaRPr>
          </a:p>
        </p:txBody>
      </p:sp>
      <p:sp>
        <p:nvSpPr>
          <p:cNvPr id="76" name="Google Shape;76;p15"/>
          <p:cNvSpPr txBox="1"/>
          <p:nvPr/>
        </p:nvSpPr>
        <p:spPr>
          <a:xfrm>
            <a:off x="4572300" y="2790625"/>
            <a:ext cx="4572000" cy="14991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Articulated measurable outcomes and assessment criteria and developed.</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Compares co-curricular activities and curricular activities.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Assess </a:t>
            </a:r>
            <a:r>
              <a:rPr lang="en" sz="1200">
                <a:solidFill>
                  <a:srgbClr val="FFFFFF"/>
                </a:solidFill>
                <a:latin typeface="Times New Roman"/>
                <a:ea typeface="Times New Roman"/>
                <a:cs typeface="Times New Roman"/>
                <a:sym typeface="Times New Roman"/>
              </a:rPr>
              <a:t>textbooks</a:t>
            </a:r>
            <a:r>
              <a:rPr lang="en" sz="1200">
                <a:solidFill>
                  <a:srgbClr val="FFFFFF"/>
                </a:solidFill>
                <a:latin typeface="Times New Roman"/>
                <a:ea typeface="Times New Roman"/>
                <a:cs typeface="Times New Roman"/>
                <a:sym typeface="Times New Roman"/>
              </a:rPr>
              <a:t>.</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Constructs their educational goals.</a:t>
            </a:r>
            <a:endParaRPr sz="1200">
              <a:solidFill>
                <a:srgbClr val="FFFFFF"/>
              </a:solidFill>
              <a:latin typeface="Times New Roman"/>
              <a:ea typeface="Times New Roman"/>
              <a:cs typeface="Times New Roman"/>
              <a:sym typeface="Times New Roman"/>
            </a:endParaRPr>
          </a:p>
          <a:p>
            <a:pPr indent="0" lvl="0" marL="457200" rtl="0" algn="l">
              <a:spcBef>
                <a:spcPts val="0"/>
              </a:spcBef>
              <a:spcAft>
                <a:spcPts val="0"/>
              </a:spcAft>
              <a:buNone/>
            </a:pPr>
            <a:r>
              <a:t/>
            </a:r>
            <a:endParaRPr sz="1200">
              <a:solidFill>
                <a:srgbClr val="FFFFFF"/>
              </a:solidFill>
              <a:latin typeface="Times New Roman"/>
              <a:ea typeface="Times New Roman"/>
              <a:cs typeface="Times New Roman"/>
              <a:sym typeface="Times New Roman"/>
            </a:endParaRPr>
          </a:p>
        </p:txBody>
      </p:sp>
      <p:sp>
        <p:nvSpPr>
          <p:cNvPr id="77" name="Google Shape;77;p15"/>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nvSpPr>
        <p:spPr>
          <a:xfrm>
            <a:off x="2970750" y="139300"/>
            <a:ext cx="3202500" cy="300000"/>
          </a:xfrm>
          <a:prstGeom prst="rect">
            <a:avLst/>
          </a:prstGeom>
          <a:gradFill>
            <a:gsLst>
              <a:gs pos="0">
                <a:srgbClr val="AFDEDA"/>
              </a:gs>
              <a:gs pos="100000">
                <a:srgbClr val="5AB1A8"/>
              </a:gs>
            </a:gsLst>
            <a:path path="circle">
              <a:fillToRect b="50%" l="50%" r="50%" t="50%"/>
            </a:path>
            <a:tileRect/>
          </a:gra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50000"/>
              </a:lnSpc>
              <a:spcBef>
                <a:spcPts val="0"/>
              </a:spcBef>
              <a:spcAft>
                <a:spcPts val="0"/>
              </a:spcAft>
              <a:buNone/>
            </a:pPr>
            <a:r>
              <a:rPr b="1" lang="en" sz="1200">
                <a:latin typeface="Times New Roman"/>
                <a:ea typeface="Times New Roman"/>
                <a:cs typeface="Times New Roman"/>
                <a:sym typeface="Times New Roman"/>
              </a:rPr>
              <a:t>Resource of Curriculum</a:t>
            </a:r>
            <a:endParaRPr b="1" sz="1200">
              <a:latin typeface="Times New Roman"/>
              <a:ea typeface="Times New Roman"/>
              <a:cs typeface="Times New Roman"/>
              <a:sym typeface="Times New Roman"/>
            </a:endParaRPr>
          </a:p>
        </p:txBody>
      </p:sp>
      <p:cxnSp>
        <p:nvCxnSpPr>
          <p:cNvPr id="83" name="Google Shape;83;p16"/>
          <p:cNvCxnSpPr>
            <a:endCxn id="82" idx="1"/>
          </p:cNvCxnSpPr>
          <p:nvPr/>
        </p:nvCxnSpPr>
        <p:spPr>
          <a:xfrm>
            <a:off x="835650" y="289300"/>
            <a:ext cx="2135100" cy="0"/>
          </a:xfrm>
          <a:prstGeom prst="straightConnector1">
            <a:avLst/>
          </a:prstGeom>
          <a:noFill/>
          <a:ln cap="flat" cmpd="sng" w="19050">
            <a:solidFill>
              <a:srgbClr val="000000"/>
            </a:solidFill>
            <a:prstDash val="solid"/>
            <a:round/>
            <a:headEnd len="med" w="med" type="none"/>
            <a:tailEnd len="med" w="med" type="none"/>
          </a:ln>
        </p:spPr>
      </p:cxnSp>
      <p:cxnSp>
        <p:nvCxnSpPr>
          <p:cNvPr id="84" name="Google Shape;84;p16"/>
          <p:cNvCxnSpPr>
            <a:stCxn id="82" idx="3"/>
          </p:cNvCxnSpPr>
          <p:nvPr/>
        </p:nvCxnSpPr>
        <p:spPr>
          <a:xfrm>
            <a:off x="6173250" y="289300"/>
            <a:ext cx="1392000" cy="10800"/>
          </a:xfrm>
          <a:prstGeom prst="straightConnector1">
            <a:avLst/>
          </a:prstGeom>
          <a:noFill/>
          <a:ln cap="flat" cmpd="sng" w="19050">
            <a:solidFill>
              <a:srgbClr val="FFFFFF"/>
            </a:solidFill>
            <a:prstDash val="solid"/>
            <a:round/>
            <a:headEnd len="med" w="med" type="none"/>
            <a:tailEnd len="med" w="med" type="none"/>
          </a:ln>
        </p:spPr>
      </p:cxnSp>
      <p:cxnSp>
        <p:nvCxnSpPr>
          <p:cNvPr id="85" name="Google Shape;85;p16"/>
          <p:cNvCxnSpPr/>
          <p:nvPr/>
        </p:nvCxnSpPr>
        <p:spPr>
          <a:xfrm>
            <a:off x="837150" y="289300"/>
            <a:ext cx="0" cy="278700"/>
          </a:xfrm>
          <a:prstGeom prst="straightConnector1">
            <a:avLst/>
          </a:prstGeom>
          <a:noFill/>
          <a:ln cap="flat" cmpd="sng" w="19050">
            <a:solidFill>
              <a:srgbClr val="000000"/>
            </a:solidFill>
            <a:prstDash val="solid"/>
            <a:round/>
            <a:headEnd len="med" w="med" type="none"/>
            <a:tailEnd len="med" w="med" type="triangle"/>
          </a:ln>
        </p:spPr>
      </p:cxnSp>
      <p:cxnSp>
        <p:nvCxnSpPr>
          <p:cNvPr id="86" name="Google Shape;86;p16"/>
          <p:cNvCxnSpPr/>
          <p:nvPr/>
        </p:nvCxnSpPr>
        <p:spPr>
          <a:xfrm>
            <a:off x="7560475" y="289300"/>
            <a:ext cx="0" cy="278700"/>
          </a:xfrm>
          <a:prstGeom prst="straightConnector1">
            <a:avLst/>
          </a:prstGeom>
          <a:noFill/>
          <a:ln cap="flat" cmpd="sng" w="19050">
            <a:solidFill>
              <a:srgbClr val="FFFFFF"/>
            </a:solidFill>
            <a:prstDash val="solid"/>
            <a:round/>
            <a:headEnd len="med" w="med" type="none"/>
            <a:tailEnd len="med" w="med" type="triangle"/>
          </a:ln>
        </p:spPr>
      </p:cxnSp>
      <p:sp>
        <p:nvSpPr>
          <p:cNvPr id="87" name="Google Shape;87;p16"/>
          <p:cNvSpPr txBox="1"/>
          <p:nvPr/>
        </p:nvSpPr>
        <p:spPr>
          <a:xfrm>
            <a:off x="197650" y="589350"/>
            <a:ext cx="1125000" cy="300000"/>
          </a:xfrm>
          <a:prstGeom prst="rect">
            <a:avLst/>
          </a:prstGeom>
          <a:solidFill>
            <a:srgbClr val="90DDD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Knowledge</a:t>
            </a:r>
            <a:endParaRPr sz="1200">
              <a:latin typeface="Times New Roman"/>
              <a:ea typeface="Times New Roman"/>
              <a:cs typeface="Times New Roman"/>
              <a:sym typeface="Times New Roman"/>
            </a:endParaRPr>
          </a:p>
        </p:txBody>
      </p:sp>
      <p:sp>
        <p:nvSpPr>
          <p:cNvPr id="88" name="Google Shape;88;p16"/>
          <p:cNvSpPr txBox="1"/>
          <p:nvPr/>
        </p:nvSpPr>
        <p:spPr>
          <a:xfrm>
            <a:off x="197650" y="1522800"/>
            <a:ext cx="1125000" cy="300000"/>
          </a:xfrm>
          <a:prstGeom prst="rect">
            <a:avLst/>
          </a:prstGeom>
          <a:solidFill>
            <a:srgbClr val="90DDD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Community</a:t>
            </a:r>
            <a:endParaRPr sz="1200">
              <a:latin typeface="Times New Roman"/>
              <a:ea typeface="Times New Roman"/>
              <a:cs typeface="Times New Roman"/>
              <a:sym typeface="Times New Roman"/>
            </a:endParaRPr>
          </a:p>
        </p:txBody>
      </p:sp>
      <p:sp>
        <p:nvSpPr>
          <p:cNvPr id="89" name="Google Shape;89;p16"/>
          <p:cNvSpPr txBox="1"/>
          <p:nvPr/>
        </p:nvSpPr>
        <p:spPr>
          <a:xfrm>
            <a:off x="197650" y="2456250"/>
            <a:ext cx="1125000" cy="300000"/>
          </a:xfrm>
          <a:prstGeom prst="rect">
            <a:avLst/>
          </a:prstGeom>
          <a:solidFill>
            <a:srgbClr val="90DDD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Value </a:t>
            </a:r>
            <a:endParaRPr sz="1200">
              <a:latin typeface="Times New Roman"/>
              <a:ea typeface="Times New Roman"/>
              <a:cs typeface="Times New Roman"/>
              <a:sym typeface="Times New Roman"/>
            </a:endParaRPr>
          </a:p>
        </p:txBody>
      </p:sp>
      <p:sp>
        <p:nvSpPr>
          <p:cNvPr id="90" name="Google Shape;90;p16"/>
          <p:cNvSpPr txBox="1"/>
          <p:nvPr/>
        </p:nvSpPr>
        <p:spPr>
          <a:xfrm>
            <a:off x="197650" y="3351600"/>
            <a:ext cx="1125000" cy="300000"/>
          </a:xfrm>
          <a:prstGeom prst="rect">
            <a:avLst/>
          </a:prstGeom>
          <a:solidFill>
            <a:srgbClr val="90DDD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Language </a:t>
            </a:r>
            <a:endParaRPr sz="1200">
              <a:latin typeface="Times New Roman"/>
              <a:ea typeface="Times New Roman"/>
              <a:cs typeface="Times New Roman"/>
              <a:sym typeface="Times New Roman"/>
            </a:endParaRPr>
          </a:p>
        </p:txBody>
      </p:sp>
      <p:sp>
        <p:nvSpPr>
          <p:cNvPr id="91" name="Google Shape;91;p16"/>
          <p:cNvSpPr txBox="1"/>
          <p:nvPr/>
        </p:nvSpPr>
        <p:spPr>
          <a:xfrm>
            <a:off x="197650" y="4246950"/>
            <a:ext cx="1125000" cy="414300"/>
          </a:xfrm>
          <a:prstGeom prst="rect">
            <a:avLst/>
          </a:prstGeom>
          <a:solidFill>
            <a:srgbClr val="90DDD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Educational goal</a:t>
            </a:r>
            <a:endParaRPr sz="1200">
              <a:latin typeface="Times New Roman"/>
              <a:ea typeface="Times New Roman"/>
              <a:cs typeface="Times New Roman"/>
              <a:sym typeface="Times New Roman"/>
            </a:endParaRPr>
          </a:p>
        </p:txBody>
      </p:sp>
      <p:cxnSp>
        <p:nvCxnSpPr>
          <p:cNvPr id="92" name="Google Shape;92;p16"/>
          <p:cNvCxnSpPr/>
          <p:nvPr/>
        </p:nvCxnSpPr>
        <p:spPr>
          <a:xfrm>
            <a:off x="4619100" y="439300"/>
            <a:ext cx="0" cy="278700"/>
          </a:xfrm>
          <a:prstGeom prst="straightConnector1">
            <a:avLst/>
          </a:prstGeom>
          <a:noFill/>
          <a:ln cap="flat" cmpd="sng" w="19050">
            <a:solidFill>
              <a:srgbClr val="FFFFFF"/>
            </a:solidFill>
            <a:prstDash val="solid"/>
            <a:round/>
            <a:headEnd len="med" w="med" type="none"/>
            <a:tailEnd len="med" w="med" type="triangle"/>
          </a:ln>
        </p:spPr>
      </p:cxnSp>
      <p:sp>
        <p:nvSpPr>
          <p:cNvPr id="93" name="Google Shape;93;p16"/>
          <p:cNvSpPr txBox="1"/>
          <p:nvPr/>
        </p:nvSpPr>
        <p:spPr>
          <a:xfrm>
            <a:off x="3559350" y="680175"/>
            <a:ext cx="1875300" cy="300000"/>
          </a:xfrm>
          <a:prstGeom prst="rect">
            <a:avLst/>
          </a:prstGeom>
          <a:solidFill>
            <a:srgbClr val="90DDD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Syllabus</a:t>
            </a:r>
            <a:endParaRPr sz="1200">
              <a:latin typeface="Times New Roman"/>
              <a:ea typeface="Times New Roman"/>
              <a:cs typeface="Times New Roman"/>
              <a:sym typeface="Times New Roman"/>
            </a:endParaRPr>
          </a:p>
        </p:txBody>
      </p:sp>
      <p:sp>
        <p:nvSpPr>
          <p:cNvPr id="94" name="Google Shape;94;p16"/>
          <p:cNvSpPr txBox="1"/>
          <p:nvPr/>
        </p:nvSpPr>
        <p:spPr>
          <a:xfrm>
            <a:off x="6965133" y="589350"/>
            <a:ext cx="1190700" cy="300000"/>
          </a:xfrm>
          <a:prstGeom prst="rect">
            <a:avLst/>
          </a:prstGeom>
          <a:solidFill>
            <a:srgbClr val="90DDD6"/>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TextBook </a:t>
            </a:r>
            <a:endParaRPr sz="1200">
              <a:latin typeface="Times New Roman"/>
              <a:ea typeface="Times New Roman"/>
              <a:cs typeface="Times New Roman"/>
              <a:sym typeface="Times New Roman"/>
            </a:endParaRPr>
          </a:p>
        </p:txBody>
      </p:sp>
      <p:sp>
        <p:nvSpPr>
          <p:cNvPr id="95" name="Google Shape;95;p16"/>
          <p:cNvSpPr txBox="1"/>
          <p:nvPr/>
        </p:nvSpPr>
        <p:spPr>
          <a:xfrm>
            <a:off x="6955625" y="1129325"/>
            <a:ext cx="1190700" cy="300000"/>
          </a:xfrm>
          <a:prstGeom prst="rect">
            <a:avLst/>
          </a:prstGeom>
          <a:solidFill>
            <a:srgbClr val="90DDD6"/>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Pedagogy of TB</a:t>
            </a:r>
            <a:endParaRPr sz="1200">
              <a:latin typeface="Times New Roman"/>
              <a:ea typeface="Times New Roman"/>
              <a:cs typeface="Times New Roman"/>
              <a:sym typeface="Times New Roman"/>
            </a:endParaRPr>
          </a:p>
        </p:txBody>
      </p:sp>
      <p:sp>
        <p:nvSpPr>
          <p:cNvPr id="96" name="Google Shape;96;p16"/>
          <p:cNvSpPr txBox="1"/>
          <p:nvPr/>
        </p:nvSpPr>
        <p:spPr>
          <a:xfrm>
            <a:off x="6955625" y="1669300"/>
            <a:ext cx="1190700" cy="300000"/>
          </a:xfrm>
          <a:prstGeom prst="rect">
            <a:avLst/>
          </a:prstGeom>
          <a:solidFill>
            <a:srgbClr val="90DDD6"/>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Present TB</a:t>
            </a:r>
            <a:endParaRPr sz="1200">
              <a:latin typeface="Times New Roman"/>
              <a:ea typeface="Times New Roman"/>
              <a:cs typeface="Times New Roman"/>
              <a:sym typeface="Times New Roman"/>
            </a:endParaRPr>
          </a:p>
        </p:txBody>
      </p:sp>
      <p:sp>
        <p:nvSpPr>
          <p:cNvPr id="97" name="Google Shape;97;p16"/>
          <p:cNvSpPr txBox="1"/>
          <p:nvPr/>
        </p:nvSpPr>
        <p:spPr>
          <a:xfrm>
            <a:off x="6955625" y="2209275"/>
            <a:ext cx="1190700" cy="300000"/>
          </a:xfrm>
          <a:prstGeom prst="rect">
            <a:avLst/>
          </a:prstGeom>
          <a:solidFill>
            <a:srgbClr val="90DDD6"/>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Future TB</a:t>
            </a:r>
            <a:endParaRPr sz="1200">
              <a:latin typeface="Times New Roman"/>
              <a:ea typeface="Times New Roman"/>
              <a:cs typeface="Times New Roman"/>
              <a:sym typeface="Times New Roman"/>
            </a:endParaRPr>
          </a:p>
        </p:txBody>
      </p:sp>
      <p:sp>
        <p:nvSpPr>
          <p:cNvPr id="98" name="Google Shape;98;p16"/>
          <p:cNvSpPr txBox="1"/>
          <p:nvPr/>
        </p:nvSpPr>
        <p:spPr>
          <a:xfrm>
            <a:off x="6955625" y="2799250"/>
            <a:ext cx="1190700" cy="414300"/>
          </a:xfrm>
          <a:prstGeom prst="rect">
            <a:avLst/>
          </a:prstGeom>
          <a:solidFill>
            <a:srgbClr val="90DDD6"/>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A good textbook</a:t>
            </a:r>
            <a:endParaRPr sz="1200">
              <a:latin typeface="Times New Roman"/>
              <a:ea typeface="Times New Roman"/>
              <a:cs typeface="Times New Roman"/>
              <a:sym typeface="Times New Roman"/>
            </a:endParaRPr>
          </a:p>
        </p:txBody>
      </p:sp>
      <p:sp>
        <p:nvSpPr>
          <p:cNvPr id="99" name="Google Shape;99;p16"/>
          <p:cNvSpPr txBox="1"/>
          <p:nvPr/>
        </p:nvSpPr>
        <p:spPr>
          <a:xfrm>
            <a:off x="1617150" y="629875"/>
            <a:ext cx="1125000" cy="300000"/>
          </a:xfrm>
          <a:prstGeom prst="rect">
            <a:avLst/>
          </a:prstGeom>
          <a:solidFill>
            <a:srgbClr val="90DDD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Conformist</a:t>
            </a:r>
            <a:endParaRPr sz="1200">
              <a:latin typeface="Times New Roman"/>
              <a:ea typeface="Times New Roman"/>
              <a:cs typeface="Times New Roman"/>
              <a:sym typeface="Times New Roman"/>
            </a:endParaRPr>
          </a:p>
        </p:txBody>
      </p:sp>
      <p:sp>
        <p:nvSpPr>
          <p:cNvPr id="100" name="Google Shape;100;p16"/>
          <p:cNvSpPr txBox="1"/>
          <p:nvPr/>
        </p:nvSpPr>
        <p:spPr>
          <a:xfrm>
            <a:off x="1617150" y="1218000"/>
            <a:ext cx="1125000" cy="300000"/>
          </a:xfrm>
          <a:prstGeom prst="rect">
            <a:avLst/>
          </a:prstGeom>
          <a:solidFill>
            <a:srgbClr val="90DDD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Reformer</a:t>
            </a:r>
            <a:endParaRPr sz="1200">
              <a:latin typeface="Times New Roman"/>
              <a:ea typeface="Times New Roman"/>
              <a:cs typeface="Times New Roman"/>
              <a:sym typeface="Times New Roman"/>
            </a:endParaRPr>
          </a:p>
        </p:txBody>
      </p:sp>
      <p:sp>
        <p:nvSpPr>
          <p:cNvPr id="101" name="Google Shape;101;p16"/>
          <p:cNvSpPr txBox="1"/>
          <p:nvPr/>
        </p:nvSpPr>
        <p:spPr>
          <a:xfrm>
            <a:off x="1617150" y="1806125"/>
            <a:ext cx="1125000" cy="300000"/>
          </a:xfrm>
          <a:prstGeom prst="rect">
            <a:avLst/>
          </a:prstGeom>
          <a:solidFill>
            <a:srgbClr val="90DDD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Futurist</a:t>
            </a:r>
            <a:endParaRPr sz="1200">
              <a:latin typeface="Times New Roman"/>
              <a:ea typeface="Times New Roman"/>
              <a:cs typeface="Times New Roman"/>
              <a:sym typeface="Times New Roman"/>
            </a:endParaRPr>
          </a:p>
        </p:txBody>
      </p:sp>
      <p:sp>
        <p:nvSpPr>
          <p:cNvPr id="102" name="Google Shape;102;p16"/>
          <p:cNvSpPr txBox="1"/>
          <p:nvPr/>
        </p:nvSpPr>
        <p:spPr>
          <a:xfrm>
            <a:off x="1617150" y="2394250"/>
            <a:ext cx="1125000" cy="300000"/>
          </a:xfrm>
          <a:prstGeom prst="rect">
            <a:avLst/>
          </a:prstGeom>
          <a:solidFill>
            <a:srgbClr val="90DDD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Radical </a:t>
            </a:r>
            <a:endParaRPr sz="1200">
              <a:latin typeface="Times New Roman"/>
              <a:ea typeface="Times New Roman"/>
              <a:cs typeface="Times New Roman"/>
              <a:sym typeface="Times New Roman"/>
            </a:endParaRPr>
          </a:p>
        </p:txBody>
      </p:sp>
      <p:sp>
        <p:nvSpPr>
          <p:cNvPr id="103" name="Google Shape;103;p16"/>
          <p:cNvSpPr txBox="1"/>
          <p:nvPr/>
        </p:nvSpPr>
        <p:spPr>
          <a:xfrm>
            <a:off x="3097075" y="1294200"/>
            <a:ext cx="1125000" cy="300000"/>
          </a:xfrm>
          <a:prstGeom prst="rect">
            <a:avLst/>
          </a:prstGeom>
          <a:solidFill>
            <a:srgbClr val="90DDD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Timetable </a:t>
            </a:r>
            <a:endParaRPr sz="1200">
              <a:latin typeface="Times New Roman"/>
              <a:ea typeface="Times New Roman"/>
              <a:cs typeface="Times New Roman"/>
              <a:sym typeface="Times New Roman"/>
            </a:endParaRPr>
          </a:p>
        </p:txBody>
      </p:sp>
      <p:sp>
        <p:nvSpPr>
          <p:cNvPr id="104" name="Google Shape;104;p16"/>
          <p:cNvSpPr txBox="1"/>
          <p:nvPr/>
        </p:nvSpPr>
        <p:spPr>
          <a:xfrm>
            <a:off x="3097075" y="1882325"/>
            <a:ext cx="1125000" cy="414300"/>
          </a:xfrm>
          <a:prstGeom prst="rect">
            <a:avLst/>
          </a:prstGeom>
          <a:solidFill>
            <a:srgbClr val="90DDD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General</a:t>
            </a:r>
            <a:r>
              <a:rPr lang="en" sz="1200">
                <a:latin typeface="Times New Roman"/>
                <a:ea typeface="Times New Roman"/>
                <a:cs typeface="Times New Roman"/>
                <a:sym typeface="Times New Roman"/>
              </a:rPr>
              <a:t> characteristics</a:t>
            </a:r>
            <a:endParaRPr sz="1200">
              <a:latin typeface="Times New Roman"/>
              <a:ea typeface="Times New Roman"/>
              <a:cs typeface="Times New Roman"/>
              <a:sym typeface="Times New Roman"/>
            </a:endParaRPr>
          </a:p>
        </p:txBody>
      </p:sp>
      <p:sp>
        <p:nvSpPr>
          <p:cNvPr id="105" name="Google Shape;105;p16"/>
          <p:cNvSpPr txBox="1"/>
          <p:nvPr/>
        </p:nvSpPr>
        <p:spPr>
          <a:xfrm>
            <a:off x="3097075" y="2622850"/>
            <a:ext cx="1125000" cy="300000"/>
          </a:xfrm>
          <a:prstGeom prst="rect">
            <a:avLst/>
          </a:prstGeom>
          <a:solidFill>
            <a:srgbClr val="90DDD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Construction </a:t>
            </a:r>
            <a:endParaRPr sz="1200">
              <a:latin typeface="Times New Roman"/>
              <a:ea typeface="Times New Roman"/>
              <a:cs typeface="Times New Roman"/>
              <a:sym typeface="Times New Roman"/>
            </a:endParaRPr>
          </a:p>
        </p:txBody>
      </p:sp>
      <p:sp>
        <p:nvSpPr>
          <p:cNvPr id="106" name="Google Shape;106;p16"/>
          <p:cNvSpPr txBox="1"/>
          <p:nvPr/>
        </p:nvSpPr>
        <p:spPr>
          <a:xfrm>
            <a:off x="3097075" y="3210975"/>
            <a:ext cx="1125000" cy="300000"/>
          </a:xfrm>
          <a:prstGeom prst="rect">
            <a:avLst/>
          </a:prstGeom>
          <a:solidFill>
            <a:srgbClr val="90DDD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Flexibility </a:t>
            </a:r>
            <a:endParaRPr sz="1200">
              <a:latin typeface="Times New Roman"/>
              <a:ea typeface="Times New Roman"/>
              <a:cs typeface="Times New Roman"/>
              <a:sym typeface="Times New Roman"/>
            </a:endParaRPr>
          </a:p>
        </p:txBody>
      </p:sp>
      <p:sp>
        <p:nvSpPr>
          <p:cNvPr id="107" name="Google Shape;107;p16"/>
          <p:cNvSpPr txBox="1"/>
          <p:nvPr/>
        </p:nvSpPr>
        <p:spPr>
          <a:xfrm>
            <a:off x="4514850" y="1294200"/>
            <a:ext cx="1125000" cy="414300"/>
          </a:xfrm>
          <a:prstGeom prst="rect">
            <a:avLst/>
          </a:prstGeom>
          <a:solidFill>
            <a:srgbClr val="90DDD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Co Curricular</a:t>
            </a:r>
            <a:r>
              <a:rPr lang="en" sz="1200">
                <a:latin typeface="Times New Roman"/>
                <a:ea typeface="Times New Roman"/>
                <a:cs typeface="Times New Roman"/>
                <a:sym typeface="Times New Roman"/>
              </a:rPr>
              <a:t> activities</a:t>
            </a:r>
            <a:endParaRPr sz="1200">
              <a:latin typeface="Times New Roman"/>
              <a:ea typeface="Times New Roman"/>
              <a:cs typeface="Times New Roman"/>
              <a:sym typeface="Times New Roman"/>
            </a:endParaRPr>
          </a:p>
        </p:txBody>
      </p:sp>
      <p:sp>
        <p:nvSpPr>
          <p:cNvPr id="108" name="Google Shape;108;p16"/>
          <p:cNvSpPr txBox="1"/>
          <p:nvPr/>
        </p:nvSpPr>
        <p:spPr>
          <a:xfrm>
            <a:off x="4514850" y="1945563"/>
            <a:ext cx="1125000" cy="300000"/>
          </a:xfrm>
          <a:prstGeom prst="rect">
            <a:avLst/>
          </a:prstGeom>
          <a:solidFill>
            <a:srgbClr val="90DDD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Meaning </a:t>
            </a:r>
            <a:endParaRPr sz="1200">
              <a:latin typeface="Times New Roman"/>
              <a:ea typeface="Times New Roman"/>
              <a:cs typeface="Times New Roman"/>
              <a:sym typeface="Times New Roman"/>
            </a:endParaRPr>
          </a:p>
        </p:txBody>
      </p:sp>
      <p:sp>
        <p:nvSpPr>
          <p:cNvPr id="109" name="Google Shape;109;p16"/>
          <p:cNvSpPr txBox="1"/>
          <p:nvPr/>
        </p:nvSpPr>
        <p:spPr>
          <a:xfrm>
            <a:off x="4514850" y="2562913"/>
            <a:ext cx="1125000" cy="300000"/>
          </a:xfrm>
          <a:prstGeom prst="rect">
            <a:avLst/>
          </a:prstGeom>
          <a:solidFill>
            <a:srgbClr val="90DDD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Concept </a:t>
            </a:r>
            <a:endParaRPr sz="1200">
              <a:latin typeface="Times New Roman"/>
              <a:ea typeface="Times New Roman"/>
              <a:cs typeface="Times New Roman"/>
              <a:sym typeface="Times New Roman"/>
            </a:endParaRPr>
          </a:p>
        </p:txBody>
      </p:sp>
      <p:sp>
        <p:nvSpPr>
          <p:cNvPr id="110" name="Google Shape;110;p16"/>
          <p:cNvSpPr txBox="1"/>
          <p:nvPr/>
        </p:nvSpPr>
        <p:spPr>
          <a:xfrm>
            <a:off x="4514850" y="3134775"/>
            <a:ext cx="1125000" cy="300000"/>
          </a:xfrm>
          <a:prstGeom prst="rect">
            <a:avLst/>
          </a:prstGeom>
          <a:solidFill>
            <a:srgbClr val="90DDD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Importance </a:t>
            </a:r>
            <a:endParaRPr sz="1200">
              <a:latin typeface="Times New Roman"/>
              <a:ea typeface="Times New Roman"/>
              <a:cs typeface="Times New Roman"/>
              <a:sym typeface="Times New Roman"/>
            </a:endParaRPr>
          </a:p>
        </p:txBody>
      </p:sp>
      <p:sp>
        <p:nvSpPr>
          <p:cNvPr id="111" name="Google Shape;111;p16"/>
          <p:cNvSpPr txBox="1"/>
          <p:nvPr/>
        </p:nvSpPr>
        <p:spPr>
          <a:xfrm>
            <a:off x="4514850" y="3706625"/>
            <a:ext cx="1125000" cy="414300"/>
          </a:xfrm>
          <a:prstGeom prst="rect">
            <a:avLst/>
          </a:prstGeom>
          <a:solidFill>
            <a:srgbClr val="90DDD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Types of activities</a:t>
            </a:r>
            <a:endParaRPr sz="1200">
              <a:latin typeface="Times New Roman"/>
              <a:ea typeface="Times New Roman"/>
              <a:cs typeface="Times New Roman"/>
              <a:sym typeface="Times New Roman"/>
            </a:endParaRPr>
          </a:p>
        </p:txBody>
      </p:sp>
      <p:sp>
        <p:nvSpPr>
          <p:cNvPr id="112" name="Google Shape;112;p16"/>
          <p:cNvSpPr txBox="1"/>
          <p:nvPr/>
        </p:nvSpPr>
        <p:spPr>
          <a:xfrm>
            <a:off x="2988000" y="4576775"/>
            <a:ext cx="1125000" cy="300000"/>
          </a:xfrm>
          <a:prstGeom prst="rect">
            <a:avLst/>
          </a:prstGeom>
          <a:solidFill>
            <a:srgbClr val="90DDD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Physical </a:t>
            </a:r>
            <a:endParaRPr sz="1200">
              <a:latin typeface="Times New Roman"/>
              <a:ea typeface="Times New Roman"/>
              <a:cs typeface="Times New Roman"/>
              <a:sym typeface="Times New Roman"/>
            </a:endParaRPr>
          </a:p>
        </p:txBody>
      </p:sp>
      <p:sp>
        <p:nvSpPr>
          <p:cNvPr id="113" name="Google Shape;113;p16"/>
          <p:cNvSpPr txBox="1"/>
          <p:nvPr/>
        </p:nvSpPr>
        <p:spPr>
          <a:xfrm>
            <a:off x="4433850" y="4478975"/>
            <a:ext cx="1317900" cy="300000"/>
          </a:xfrm>
          <a:prstGeom prst="rect">
            <a:avLst/>
          </a:prstGeom>
          <a:solidFill>
            <a:srgbClr val="90DDD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Social </a:t>
            </a:r>
            <a:endParaRPr sz="1200">
              <a:latin typeface="Times New Roman"/>
              <a:ea typeface="Times New Roman"/>
              <a:cs typeface="Times New Roman"/>
              <a:sym typeface="Times New Roman"/>
            </a:endParaRPr>
          </a:p>
        </p:txBody>
      </p:sp>
      <p:sp>
        <p:nvSpPr>
          <p:cNvPr id="114" name="Google Shape;114;p16"/>
          <p:cNvSpPr txBox="1"/>
          <p:nvPr/>
        </p:nvSpPr>
        <p:spPr>
          <a:xfrm>
            <a:off x="6102225" y="4576775"/>
            <a:ext cx="1125000" cy="300000"/>
          </a:xfrm>
          <a:prstGeom prst="rect">
            <a:avLst/>
          </a:prstGeom>
          <a:solidFill>
            <a:srgbClr val="90DDD6"/>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Educational </a:t>
            </a:r>
            <a:endParaRPr sz="1200">
              <a:latin typeface="Times New Roman"/>
              <a:ea typeface="Times New Roman"/>
              <a:cs typeface="Times New Roman"/>
              <a:sym typeface="Times New Roman"/>
            </a:endParaRPr>
          </a:p>
        </p:txBody>
      </p:sp>
      <p:sp>
        <p:nvSpPr>
          <p:cNvPr id="115" name="Google Shape;115;p16"/>
          <p:cNvSpPr txBox="1"/>
          <p:nvPr/>
        </p:nvSpPr>
        <p:spPr>
          <a:xfrm>
            <a:off x="5957900" y="3651600"/>
            <a:ext cx="792900" cy="414300"/>
          </a:xfrm>
          <a:prstGeom prst="rect">
            <a:avLst/>
          </a:prstGeom>
          <a:solidFill>
            <a:srgbClr val="90DDD6"/>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latin typeface="Times New Roman"/>
                <a:ea typeface="Times New Roman"/>
                <a:cs typeface="Times New Roman"/>
                <a:sym typeface="Times New Roman"/>
              </a:rPr>
              <a:t>Children's</a:t>
            </a:r>
            <a:r>
              <a:rPr lang="en" sz="1100">
                <a:latin typeface="Times New Roman"/>
                <a:ea typeface="Times New Roman"/>
                <a:cs typeface="Times New Roman"/>
                <a:sym typeface="Times New Roman"/>
              </a:rPr>
              <a:t> Literature </a:t>
            </a:r>
            <a:endParaRPr sz="1100">
              <a:latin typeface="Times New Roman"/>
              <a:ea typeface="Times New Roman"/>
              <a:cs typeface="Times New Roman"/>
              <a:sym typeface="Times New Roman"/>
            </a:endParaRPr>
          </a:p>
        </p:txBody>
      </p:sp>
      <p:sp>
        <p:nvSpPr>
          <p:cNvPr id="116" name="Google Shape;116;p16"/>
          <p:cNvSpPr txBox="1"/>
          <p:nvPr/>
        </p:nvSpPr>
        <p:spPr>
          <a:xfrm>
            <a:off x="7091200" y="3651600"/>
            <a:ext cx="792900" cy="414300"/>
          </a:xfrm>
          <a:prstGeom prst="rect">
            <a:avLst/>
          </a:prstGeom>
          <a:solidFill>
            <a:srgbClr val="90DDD6"/>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Teacher’s manual</a:t>
            </a:r>
            <a:endParaRPr sz="1200">
              <a:latin typeface="Times New Roman"/>
              <a:ea typeface="Times New Roman"/>
              <a:cs typeface="Times New Roman"/>
              <a:sym typeface="Times New Roman"/>
            </a:endParaRPr>
          </a:p>
        </p:txBody>
      </p:sp>
      <p:sp>
        <p:nvSpPr>
          <p:cNvPr id="117" name="Google Shape;117;p16"/>
          <p:cNvSpPr txBox="1"/>
          <p:nvPr/>
        </p:nvSpPr>
        <p:spPr>
          <a:xfrm>
            <a:off x="8224500" y="3651600"/>
            <a:ext cx="841200" cy="414300"/>
          </a:xfrm>
          <a:prstGeom prst="rect">
            <a:avLst/>
          </a:prstGeom>
          <a:solidFill>
            <a:srgbClr val="90DDD6"/>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Instructors manual</a:t>
            </a:r>
            <a:endParaRPr sz="1200">
              <a:latin typeface="Times New Roman"/>
              <a:ea typeface="Times New Roman"/>
              <a:cs typeface="Times New Roman"/>
              <a:sym typeface="Times New Roman"/>
            </a:endParaRPr>
          </a:p>
        </p:txBody>
      </p:sp>
      <p:cxnSp>
        <p:nvCxnSpPr>
          <p:cNvPr id="118" name="Google Shape;118;p16"/>
          <p:cNvCxnSpPr>
            <a:stCxn id="87" idx="2"/>
            <a:endCxn id="88" idx="0"/>
          </p:cNvCxnSpPr>
          <p:nvPr/>
        </p:nvCxnSpPr>
        <p:spPr>
          <a:xfrm>
            <a:off x="760150" y="889350"/>
            <a:ext cx="0" cy="633600"/>
          </a:xfrm>
          <a:prstGeom prst="straightConnector1">
            <a:avLst/>
          </a:prstGeom>
          <a:noFill/>
          <a:ln cap="flat" cmpd="sng" w="19050">
            <a:solidFill>
              <a:srgbClr val="000000"/>
            </a:solidFill>
            <a:prstDash val="solid"/>
            <a:round/>
            <a:headEnd len="med" w="med" type="none"/>
            <a:tailEnd len="med" w="med" type="triangle"/>
          </a:ln>
        </p:spPr>
      </p:cxnSp>
      <p:cxnSp>
        <p:nvCxnSpPr>
          <p:cNvPr id="119" name="Google Shape;119;p16"/>
          <p:cNvCxnSpPr/>
          <p:nvPr/>
        </p:nvCxnSpPr>
        <p:spPr>
          <a:xfrm>
            <a:off x="741100" y="1803675"/>
            <a:ext cx="0" cy="633600"/>
          </a:xfrm>
          <a:prstGeom prst="straightConnector1">
            <a:avLst/>
          </a:prstGeom>
          <a:noFill/>
          <a:ln cap="flat" cmpd="sng" w="19050">
            <a:solidFill>
              <a:srgbClr val="000000"/>
            </a:solidFill>
            <a:prstDash val="solid"/>
            <a:round/>
            <a:headEnd len="med" w="med" type="none"/>
            <a:tailEnd len="med" w="med" type="triangle"/>
          </a:ln>
        </p:spPr>
      </p:cxnSp>
      <p:cxnSp>
        <p:nvCxnSpPr>
          <p:cNvPr id="120" name="Google Shape;120;p16"/>
          <p:cNvCxnSpPr/>
          <p:nvPr/>
        </p:nvCxnSpPr>
        <p:spPr>
          <a:xfrm>
            <a:off x="743500" y="2718075"/>
            <a:ext cx="0" cy="633600"/>
          </a:xfrm>
          <a:prstGeom prst="straightConnector1">
            <a:avLst/>
          </a:prstGeom>
          <a:noFill/>
          <a:ln cap="flat" cmpd="sng" w="19050">
            <a:solidFill>
              <a:srgbClr val="000000"/>
            </a:solidFill>
            <a:prstDash val="solid"/>
            <a:round/>
            <a:headEnd len="med" w="med" type="none"/>
            <a:tailEnd len="med" w="med" type="triangle"/>
          </a:ln>
        </p:spPr>
      </p:cxnSp>
      <p:cxnSp>
        <p:nvCxnSpPr>
          <p:cNvPr id="121" name="Google Shape;121;p16"/>
          <p:cNvCxnSpPr/>
          <p:nvPr/>
        </p:nvCxnSpPr>
        <p:spPr>
          <a:xfrm>
            <a:off x="741100" y="3638525"/>
            <a:ext cx="0" cy="633600"/>
          </a:xfrm>
          <a:prstGeom prst="straightConnector1">
            <a:avLst/>
          </a:prstGeom>
          <a:noFill/>
          <a:ln cap="flat" cmpd="sng" w="19050">
            <a:solidFill>
              <a:srgbClr val="000000"/>
            </a:solidFill>
            <a:prstDash val="solid"/>
            <a:round/>
            <a:headEnd len="med" w="med" type="none"/>
            <a:tailEnd len="med" w="med" type="triangle"/>
          </a:ln>
        </p:spPr>
      </p:cxnSp>
      <p:sp>
        <p:nvSpPr>
          <p:cNvPr id="122" name="Google Shape;122;p16"/>
          <p:cNvSpPr/>
          <p:nvPr/>
        </p:nvSpPr>
        <p:spPr>
          <a:xfrm>
            <a:off x="1478750" y="813200"/>
            <a:ext cx="138300" cy="1778700"/>
          </a:xfrm>
          <a:prstGeom prst="leftBracket">
            <a:avLst>
              <a:gd fmla="val 8333" name="adj"/>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23" name="Google Shape;123;p16"/>
          <p:cNvCxnSpPr>
            <a:stCxn id="100" idx="1"/>
          </p:cNvCxnSpPr>
          <p:nvPr/>
        </p:nvCxnSpPr>
        <p:spPr>
          <a:xfrm flipH="1">
            <a:off x="1478850" y="1368000"/>
            <a:ext cx="138300" cy="2400"/>
          </a:xfrm>
          <a:prstGeom prst="straightConnector1">
            <a:avLst/>
          </a:prstGeom>
          <a:noFill/>
          <a:ln cap="flat" cmpd="sng" w="19050">
            <a:solidFill>
              <a:schemeClr val="dk2"/>
            </a:solidFill>
            <a:prstDash val="solid"/>
            <a:round/>
            <a:headEnd len="med" w="med" type="none"/>
            <a:tailEnd len="med" w="med" type="none"/>
          </a:ln>
        </p:spPr>
      </p:cxnSp>
      <p:cxnSp>
        <p:nvCxnSpPr>
          <p:cNvPr id="124" name="Google Shape;124;p16"/>
          <p:cNvCxnSpPr/>
          <p:nvPr/>
        </p:nvCxnSpPr>
        <p:spPr>
          <a:xfrm flipH="1">
            <a:off x="1478750" y="2031125"/>
            <a:ext cx="138300" cy="2400"/>
          </a:xfrm>
          <a:prstGeom prst="straightConnector1">
            <a:avLst/>
          </a:prstGeom>
          <a:noFill/>
          <a:ln cap="flat" cmpd="sng" w="19050">
            <a:solidFill>
              <a:schemeClr val="dk2"/>
            </a:solidFill>
            <a:prstDash val="solid"/>
            <a:round/>
            <a:headEnd len="med" w="med" type="none"/>
            <a:tailEnd len="med" w="med" type="none"/>
          </a:ln>
        </p:spPr>
      </p:cxnSp>
      <p:cxnSp>
        <p:nvCxnSpPr>
          <p:cNvPr id="125" name="Google Shape;125;p16"/>
          <p:cNvCxnSpPr/>
          <p:nvPr/>
        </p:nvCxnSpPr>
        <p:spPr>
          <a:xfrm flipH="1">
            <a:off x="1331550" y="1671600"/>
            <a:ext cx="138300" cy="2400"/>
          </a:xfrm>
          <a:prstGeom prst="straightConnector1">
            <a:avLst/>
          </a:prstGeom>
          <a:noFill/>
          <a:ln cap="flat" cmpd="sng" w="19050">
            <a:solidFill>
              <a:schemeClr val="dk2"/>
            </a:solidFill>
            <a:prstDash val="solid"/>
            <a:round/>
            <a:headEnd len="med" w="med" type="none"/>
            <a:tailEnd len="med" w="med" type="none"/>
          </a:ln>
        </p:spPr>
      </p:cxnSp>
      <p:cxnSp>
        <p:nvCxnSpPr>
          <p:cNvPr id="126" name="Google Shape;126;p16"/>
          <p:cNvCxnSpPr/>
          <p:nvPr/>
        </p:nvCxnSpPr>
        <p:spPr>
          <a:xfrm>
            <a:off x="3659575" y="997838"/>
            <a:ext cx="0" cy="278700"/>
          </a:xfrm>
          <a:prstGeom prst="straightConnector1">
            <a:avLst/>
          </a:prstGeom>
          <a:noFill/>
          <a:ln cap="flat" cmpd="sng" w="19050">
            <a:solidFill>
              <a:srgbClr val="000000"/>
            </a:solidFill>
            <a:prstDash val="solid"/>
            <a:round/>
            <a:headEnd len="med" w="med" type="none"/>
            <a:tailEnd len="med" w="med" type="triangle"/>
          </a:ln>
        </p:spPr>
      </p:cxnSp>
      <p:cxnSp>
        <p:nvCxnSpPr>
          <p:cNvPr id="127" name="Google Shape;127;p16"/>
          <p:cNvCxnSpPr/>
          <p:nvPr/>
        </p:nvCxnSpPr>
        <p:spPr>
          <a:xfrm>
            <a:off x="5029200" y="1014988"/>
            <a:ext cx="0" cy="278700"/>
          </a:xfrm>
          <a:prstGeom prst="straightConnector1">
            <a:avLst/>
          </a:prstGeom>
          <a:noFill/>
          <a:ln cap="flat" cmpd="sng" w="19050">
            <a:solidFill>
              <a:srgbClr val="FFFFFF"/>
            </a:solidFill>
            <a:prstDash val="solid"/>
            <a:round/>
            <a:headEnd len="med" w="med" type="none"/>
            <a:tailEnd len="med" w="med" type="triangle"/>
          </a:ln>
        </p:spPr>
      </p:cxnSp>
      <p:cxnSp>
        <p:nvCxnSpPr>
          <p:cNvPr id="128" name="Google Shape;128;p16"/>
          <p:cNvCxnSpPr/>
          <p:nvPr/>
        </p:nvCxnSpPr>
        <p:spPr>
          <a:xfrm>
            <a:off x="3659575" y="1590650"/>
            <a:ext cx="0" cy="262500"/>
          </a:xfrm>
          <a:prstGeom prst="straightConnector1">
            <a:avLst/>
          </a:prstGeom>
          <a:noFill/>
          <a:ln cap="flat" cmpd="sng" w="19050">
            <a:solidFill>
              <a:srgbClr val="000000"/>
            </a:solidFill>
            <a:prstDash val="solid"/>
            <a:round/>
            <a:headEnd len="med" w="med" type="none"/>
            <a:tailEnd len="med" w="med" type="triangle"/>
          </a:ln>
        </p:spPr>
      </p:cxnSp>
      <p:cxnSp>
        <p:nvCxnSpPr>
          <p:cNvPr id="129" name="Google Shape;129;p16"/>
          <p:cNvCxnSpPr/>
          <p:nvPr/>
        </p:nvCxnSpPr>
        <p:spPr>
          <a:xfrm>
            <a:off x="5029200" y="1683006"/>
            <a:ext cx="0" cy="262500"/>
          </a:xfrm>
          <a:prstGeom prst="straightConnector1">
            <a:avLst/>
          </a:prstGeom>
          <a:noFill/>
          <a:ln cap="flat" cmpd="sng" w="19050">
            <a:solidFill>
              <a:srgbClr val="FFFFFF"/>
            </a:solidFill>
            <a:prstDash val="solid"/>
            <a:round/>
            <a:headEnd len="med" w="med" type="none"/>
            <a:tailEnd len="med" w="med" type="triangle"/>
          </a:ln>
        </p:spPr>
      </p:cxnSp>
      <p:cxnSp>
        <p:nvCxnSpPr>
          <p:cNvPr id="130" name="Google Shape;130;p16"/>
          <p:cNvCxnSpPr/>
          <p:nvPr/>
        </p:nvCxnSpPr>
        <p:spPr>
          <a:xfrm>
            <a:off x="3659575" y="2321770"/>
            <a:ext cx="0" cy="298800"/>
          </a:xfrm>
          <a:prstGeom prst="straightConnector1">
            <a:avLst/>
          </a:prstGeom>
          <a:noFill/>
          <a:ln cap="flat" cmpd="sng" w="19050">
            <a:solidFill>
              <a:srgbClr val="000000"/>
            </a:solidFill>
            <a:prstDash val="solid"/>
            <a:round/>
            <a:headEnd len="med" w="med" type="none"/>
            <a:tailEnd len="med" w="med" type="triangle"/>
          </a:ln>
        </p:spPr>
      </p:cxnSp>
      <p:cxnSp>
        <p:nvCxnSpPr>
          <p:cNvPr id="131" name="Google Shape;131;p16"/>
          <p:cNvCxnSpPr/>
          <p:nvPr/>
        </p:nvCxnSpPr>
        <p:spPr>
          <a:xfrm>
            <a:off x="5029200" y="2263968"/>
            <a:ext cx="0" cy="298800"/>
          </a:xfrm>
          <a:prstGeom prst="straightConnector1">
            <a:avLst/>
          </a:prstGeom>
          <a:noFill/>
          <a:ln cap="flat" cmpd="sng" w="19050">
            <a:solidFill>
              <a:srgbClr val="FFFFFF"/>
            </a:solidFill>
            <a:prstDash val="solid"/>
            <a:round/>
            <a:headEnd len="med" w="med" type="none"/>
            <a:tailEnd len="med" w="med" type="triangle"/>
          </a:ln>
        </p:spPr>
      </p:cxnSp>
      <p:cxnSp>
        <p:nvCxnSpPr>
          <p:cNvPr id="132" name="Google Shape;132;p16"/>
          <p:cNvCxnSpPr/>
          <p:nvPr/>
        </p:nvCxnSpPr>
        <p:spPr>
          <a:xfrm>
            <a:off x="3659575" y="2911120"/>
            <a:ext cx="0" cy="282600"/>
          </a:xfrm>
          <a:prstGeom prst="straightConnector1">
            <a:avLst/>
          </a:prstGeom>
          <a:noFill/>
          <a:ln cap="flat" cmpd="sng" w="19050">
            <a:solidFill>
              <a:srgbClr val="000000"/>
            </a:solidFill>
            <a:prstDash val="solid"/>
            <a:round/>
            <a:headEnd len="med" w="med" type="none"/>
            <a:tailEnd len="med" w="med" type="triangle"/>
          </a:ln>
        </p:spPr>
      </p:cxnSp>
      <p:cxnSp>
        <p:nvCxnSpPr>
          <p:cNvPr id="133" name="Google Shape;133;p16"/>
          <p:cNvCxnSpPr/>
          <p:nvPr/>
        </p:nvCxnSpPr>
        <p:spPr>
          <a:xfrm>
            <a:off x="5029200" y="2852317"/>
            <a:ext cx="0" cy="282600"/>
          </a:xfrm>
          <a:prstGeom prst="straightConnector1">
            <a:avLst/>
          </a:prstGeom>
          <a:noFill/>
          <a:ln cap="flat" cmpd="sng" w="19050">
            <a:solidFill>
              <a:srgbClr val="FFFFFF"/>
            </a:solidFill>
            <a:prstDash val="solid"/>
            <a:round/>
            <a:headEnd len="med" w="med" type="none"/>
            <a:tailEnd len="med" w="med" type="triangle"/>
          </a:ln>
        </p:spPr>
      </p:cxnSp>
      <p:cxnSp>
        <p:nvCxnSpPr>
          <p:cNvPr id="134" name="Google Shape;134;p16"/>
          <p:cNvCxnSpPr/>
          <p:nvPr/>
        </p:nvCxnSpPr>
        <p:spPr>
          <a:xfrm>
            <a:off x="5029200" y="3436492"/>
            <a:ext cx="0" cy="282600"/>
          </a:xfrm>
          <a:prstGeom prst="straightConnector1">
            <a:avLst/>
          </a:prstGeom>
          <a:noFill/>
          <a:ln cap="flat" cmpd="sng" w="19050">
            <a:solidFill>
              <a:srgbClr val="FFFFFF"/>
            </a:solidFill>
            <a:prstDash val="solid"/>
            <a:round/>
            <a:headEnd len="med" w="med" type="none"/>
            <a:tailEnd len="med" w="med" type="triangle"/>
          </a:ln>
        </p:spPr>
      </p:cxnSp>
      <p:cxnSp>
        <p:nvCxnSpPr>
          <p:cNvPr id="135" name="Google Shape;135;p16"/>
          <p:cNvCxnSpPr/>
          <p:nvPr/>
        </p:nvCxnSpPr>
        <p:spPr>
          <a:xfrm flipH="1">
            <a:off x="6664825" y="4308875"/>
            <a:ext cx="300" cy="252300"/>
          </a:xfrm>
          <a:prstGeom prst="straightConnector1">
            <a:avLst/>
          </a:prstGeom>
          <a:noFill/>
          <a:ln cap="flat" cmpd="sng" w="19050">
            <a:solidFill>
              <a:srgbClr val="FFFFFF"/>
            </a:solidFill>
            <a:prstDash val="solid"/>
            <a:round/>
            <a:headEnd len="med" w="med" type="none"/>
            <a:tailEnd len="med" w="med" type="triangle"/>
          </a:ln>
        </p:spPr>
      </p:cxnSp>
      <p:cxnSp>
        <p:nvCxnSpPr>
          <p:cNvPr id="136" name="Google Shape;136;p16"/>
          <p:cNvCxnSpPr/>
          <p:nvPr/>
        </p:nvCxnSpPr>
        <p:spPr>
          <a:xfrm>
            <a:off x="3546875" y="4319600"/>
            <a:ext cx="3600" cy="241500"/>
          </a:xfrm>
          <a:prstGeom prst="straightConnector1">
            <a:avLst/>
          </a:prstGeom>
          <a:noFill/>
          <a:ln cap="flat" cmpd="sng" w="19050">
            <a:solidFill>
              <a:srgbClr val="000000"/>
            </a:solidFill>
            <a:prstDash val="solid"/>
            <a:round/>
            <a:headEnd len="med" w="med" type="none"/>
            <a:tailEnd len="med" w="med" type="triangle"/>
          </a:ln>
        </p:spPr>
      </p:cxnSp>
      <p:cxnSp>
        <p:nvCxnSpPr>
          <p:cNvPr id="137" name="Google Shape;137;p16"/>
          <p:cNvCxnSpPr/>
          <p:nvPr/>
        </p:nvCxnSpPr>
        <p:spPr>
          <a:xfrm>
            <a:off x="3536150" y="4298150"/>
            <a:ext cx="3150300" cy="0"/>
          </a:xfrm>
          <a:prstGeom prst="straightConnector1">
            <a:avLst/>
          </a:prstGeom>
          <a:noFill/>
          <a:ln cap="flat" cmpd="sng" w="19050">
            <a:solidFill>
              <a:schemeClr val="dk2"/>
            </a:solidFill>
            <a:prstDash val="solid"/>
            <a:round/>
            <a:headEnd len="med" w="med" type="none"/>
            <a:tailEnd len="med" w="med" type="none"/>
          </a:ln>
        </p:spPr>
      </p:cxnSp>
      <p:cxnSp>
        <p:nvCxnSpPr>
          <p:cNvPr id="138" name="Google Shape;138;p16"/>
          <p:cNvCxnSpPr>
            <a:stCxn id="113" idx="0"/>
            <a:endCxn id="111" idx="2"/>
          </p:cNvCxnSpPr>
          <p:nvPr/>
        </p:nvCxnSpPr>
        <p:spPr>
          <a:xfrm rot="10800000">
            <a:off x="5077500" y="4120775"/>
            <a:ext cx="15300" cy="358200"/>
          </a:xfrm>
          <a:prstGeom prst="straightConnector1">
            <a:avLst/>
          </a:prstGeom>
          <a:noFill/>
          <a:ln cap="flat" cmpd="sng" w="19050">
            <a:solidFill>
              <a:schemeClr val="dk2"/>
            </a:solidFill>
            <a:prstDash val="solid"/>
            <a:round/>
            <a:headEnd len="med" w="med" type="none"/>
            <a:tailEnd len="med" w="med" type="none"/>
          </a:ln>
        </p:spPr>
      </p:cxnSp>
      <p:cxnSp>
        <p:nvCxnSpPr>
          <p:cNvPr id="139" name="Google Shape;139;p16"/>
          <p:cNvCxnSpPr/>
          <p:nvPr/>
        </p:nvCxnSpPr>
        <p:spPr>
          <a:xfrm flipH="1">
            <a:off x="7500525" y="3397213"/>
            <a:ext cx="7200" cy="252300"/>
          </a:xfrm>
          <a:prstGeom prst="straightConnector1">
            <a:avLst/>
          </a:prstGeom>
          <a:noFill/>
          <a:ln cap="flat" cmpd="sng" w="19050">
            <a:solidFill>
              <a:srgbClr val="FFFFFF"/>
            </a:solidFill>
            <a:prstDash val="solid"/>
            <a:round/>
            <a:headEnd len="med" w="med" type="none"/>
            <a:tailEnd len="med" w="med" type="triangle"/>
          </a:ln>
        </p:spPr>
      </p:cxnSp>
      <p:cxnSp>
        <p:nvCxnSpPr>
          <p:cNvPr id="140" name="Google Shape;140;p16"/>
          <p:cNvCxnSpPr/>
          <p:nvPr/>
        </p:nvCxnSpPr>
        <p:spPr>
          <a:xfrm flipH="1">
            <a:off x="8756500" y="3394775"/>
            <a:ext cx="300" cy="252300"/>
          </a:xfrm>
          <a:prstGeom prst="straightConnector1">
            <a:avLst/>
          </a:prstGeom>
          <a:noFill/>
          <a:ln cap="flat" cmpd="sng" w="19050">
            <a:solidFill>
              <a:srgbClr val="FFFFFF"/>
            </a:solidFill>
            <a:prstDash val="solid"/>
            <a:round/>
            <a:headEnd len="med" w="med" type="none"/>
            <a:tailEnd len="med" w="med" type="triangle"/>
          </a:ln>
        </p:spPr>
      </p:cxnSp>
      <p:cxnSp>
        <p:nvCxnSpPr>
          <p:cNvPr id="141" name="Google Shape;141;p16"/>
          <p:cNvCxnSpPr/>
          <p:nvPr/>
        </p:nvCxnSpPr>
        <p:spPr>
          <a:xfrm>
            <a:off x="6248150" y="3405500"/>
            <a:ext cx="3600" cy="241500"/>
          </a:xfrm>
          <a:prstGeom prst="straightConnector1">
            <a:avLst/>
          </a:prstGeom>
          <a:noFill/>
          <a:ln cap="flat" cmpd="sng" w="19050">
            <a:solidFill>
              <a:srgbClr val="FFFFFF"/>
            </a:solidFill>
            <a:prstDash val="solid"/>
            <a:round/>
            <a:headEnd len="med" w="med" type="none"/>
            <a:tailEnd len="med" w="med" type="triangle"/>
          </a:ln>
        </p:spPr>
      </p:cxnSp>
      <p:cxnSp>
        <p:nvCxnSpPr>
          <p:cNvPr id="142" name="Google Shape;142;p16"/>
          <p:cNvCxnSpPr/>
          <p:nvPr/>
        </p:nvCxnSpPr>
        <p:spPr>
          <a:xfrm>
            <a:off x="6257925" y="3396850"/>
            <a:ext cx="2507400" cy="300"/>
          </a:xfrm>
          <a:prstGeom prst="straightConnector1">
            <a:avLst/>
          </a:prstGeom>
          <a:noFill/>
          <a:ln cap="flat" cmpd="sng" w="19050">
            <a:solidFill>
              <a:srgbClr val="FFFFFF"/>
            </a:solidFill>
            <a:prstDash val="solid"/>
            <a:round/>
            <a:headEnd len="med" w="med" type="none"/>
            <a:tailEnd len="med" w="med" type="none"/>
          </a:ln>
        </p:spPr>
      </p:cxnSp>
      <p:cxnSp>
        <p:nvCxnSpPr>
          <p:cNvPr id="143" name="Google Shape;143;p16"/>
          <p:cNvCxnSpPr>
            <a:endCxn id="98" idx="2"/>
          </p:cNvCxnSpPr>
          <p:nvPr/>
        </p:nvCxnSpPr>
        <p:spPr>
          <a:xfrm flipH="1" rot="10800000">
            <a:off x="7505075" y="3213550"/>
            <a:ext cx="45900" cy="162300"/>
          </a:xfrm>
          <a:prstGeom prst="straightConnector1">
            <a:avLst/>
          </a:prstGeom>
          <a:noFill/>
          <a:ln cap="flat" cmpd="sng" w="19050">
            <a:solidFill>
              <a:srgbClr val="FFFFFF"/>
            </a:solidFill>
            <a:prstDash val="solid"/>
            <a:round/>
            <a:headEnd len="med" w="med" type="none"/>
            <a:tailEnd len="med" w="med" type="none"/>
          </a:ln>
        </p:spPr>
      </p:cxnSp>
      <p:cxnSp>
        <p:nvCxnSpPr>
          <p:cNvPr id="144" name="Google Shape;144;p16"/>
          <p:cNvCxnSpPr>
            <a:endCxn id="95" idx="0"/>
          </p:cNvCxnSpPr>
          <p:nvPr/>
        </p:nvCxnSpPr>
        <p:spPr>
          <a:xfrm flipH="1">
            <a:off x="7550975" y="889325"/>
            <a:ext cx="9600" cy="240000"/>
          </a:xfrm>
          <a:prstGeom prst="straightConnector1">
            <a:avLst/>
          </a:prstGeom>
          <a:noFill/>
          <a:ln cap="flat" cmpd="sng" w="19050">
            <a:solidFill>
              <a:srgbClr val="FFFFFF"/>
            </a:solidFill>
            <a:prstDash val="solid"/>
            <a:round/>
            <a:headEnd len="med" w="med" type="none"/>
            <a:tailEnd len="med" w="med" type="triangle"/>
          </a:ln>
        </p:spPr>
      </p:cxnSp>
      <p:cxnSp>
        <p:nvCxnSpPr>
          <p:cNvPr id="145" name="Google Shape;145;p16"/>
          <p:cNvCxnSpPr>
            <a:stCxn id="95" idx="2"/>
            <a:endCxn id="96" idx="0"/>
          </p:cNvCxnSpPr>
          <p:nvPr/>
        </p:nvCxnSpPr>
        <p:spPr>
          <a:xfrm>
            <a:off x="7550975" y="1429325"/>
            <a:ext cx="0" cy="240000"/>
          </a:xfrm>
          <a:prstGeom prst="straightConnector1">
            <a:avLst/>
          </a:prstGeom>
          <a:noFill/>
          <a:ln cap="flat" cmpd="sng" w="19050">
            <a:solidFill>
              <a:srgbClr val="FFFFFF"/>
            </a:solidFill>
            <a:prstDash val="solid"/>
            <a:round/>
            <a:headEnd len="med" w="med" type="none"/>
            <a:tailEnd len="med" w="med" type="triangle"/>
          </a:ln>
        </p:spPr>
      </p:cxnSp>
      <p:cxnSp>
        <p:nvCxnSpPr>
          <p:cNvPr id="146" name="Google Shape;146;p16"/>
          <p:cNvCxnSpPr>
            <a:stCxn id="96" idx="2"/>
            <a:endCxn id="97" idx="0"/>
          </p:cNvCxnSpPr>
          <p:nvPr/>
        </p:nvCxnSpPr>
        <p:spPr>
          <a:xfrm>
            <a:off x="7550975" y="1969300"/>
            <a:ext cx="0" cy="240000"/>
          </a:xfrm>
          <a:prstGeom prst="straightConnector1">
            <a:avLst/>
          </a:prstGeom>
          <a:noFill/>
          <a:ln cap="flat" cmpd="sng" w="19050">
            <a:solidFill>
              <a:srgbClr val="FFFFFF"/>
            </a:solidFill>
            <a:prstDash val="solid"/>
            <a:round/>
            <a:headEnd len="med" w="med" type="none"/>
            <a:tailEnd len="med" w="med" type="triangle"/>
          </a:ln>
        </p:spPr>
      </p:cxnSp>
      <p:cxnSp>
        <p:nvCxnSpPr>
          <p:cNvPr id="147" name="Google Shape;147;p16"/>
          <p:cNvCxnSpPr>
            <a:stCxn id="97" idx="2"/>
            <a:endCxn id="98" idx="0"/>
          </p:cNvCxnSpPr>
          <p:nvPr/>
        </p:nvCxnSpPr>
        <p:spPr>
          <a:xfrm>
            <a:off x="7550975" y="2509275"/>
            <a:ext cx="0" cy="290100"/>
          </a:xfrm>
          <a:prstGeom prst="straightConnector1">
            <a:avLst/>
          </a:prstGeom>
          <a:noFill/>
          <a:ln cap="flat" cmpd="sng" w="19050">
            <a:solidFill>
              <a:srgbClr val="FFFFFF"/>
            </a:solidFill>
            <a:prstDash val="solid"/>
            <a:round/>
            <a:headEnd len="med" w="med" type="none"/>
            <a:tailEnd len="med" w="med" type="triangle"/>
          </a:ln>
        </p:spPr>
      </p:cxnSp>
      <p:sp>
        <p:nvSpPr>
          <p:cNvPr id="148" name="Google Shape;148;p16"/>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7"/>
          <p:cNvSpPr txBox="1"/>
          <p:nvPr/>
        </p:nvSpPr>
        <p:spPr>
          <a:xfrm>
            <a:off x="278600" y="147650"/>
            <a:ext cx="1714500" cy="385800"/>
          </a:xfrm>
          <a:prstGeom prst="rect">
            <a:avLst/>
          </a:prstGeom>
          <a:solidFill>
            <a:schemeClr val="lt2"/>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School time table</a:t>
            </a:r>
            <a:endParaRPr b="1" sz="1200">
              <a:latin typeface="Times New Roman"/>
              <a:ea typeface="Times New Roman"/>
              <a:cs typeface="Times New Roman"/>
              <a:sym typeface="Times New Roman"/>
            </a:endParaRPr>
          </a:p>
        </p:txBody>
      </p:sp>
      <p:sp>
        <p:nvSpPr>
          <p:cNvPr id="154" name="Google Shape;154;p17"/>
          <p:cNvSpPr txBox="1"/>
          <p:nvPr/>
        </p:nvSpPr>
        <p:spPr>
          <a:xfrm>
            <a:off x="2574125" y="147650"/>
            <a:ext cx="1714500" cy="385800"/>
          </a:xfrm>
          <a:prstGeom prst="rect">
            <a:avLst/>
          </a:prstGeom>
          <a:solidFill>
            <a:schemeClr val="lt2"/>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Syllabus </a:t>
            </a:r>
            <a:endParaRPr b="1" sz="1200">
              <a:latin typeface="Times New Roman"/>
              <a:ea typeface="Times New Roman"/>
              <a:cs typeface="Times New Roman"/>
              <a:sym typeface="Times New Roman"/>
            </a:endParaRPr>
          </a:p>
        </p:txBody>
      </p:sp>
      <p:sp>
        <p:nvSpPr>
          <p:cNvPr id="155" name="Google Shape;155;p17"/>
          <p:cNvSpPr txBox="1"/>
          <p:nvPr/>
        </p:nvSpPr>
        <p:spPr>
          <a:xfrm>
            <a:off x="4869650" y="147650"/>
            <a:ext cx="1714500" cy="385800"/>
          </a:xfrm>
          <a:prstGeom prst="rect">
            <a:avLst/>
          </a:prstGeom>
          <a:solidFill>
            <a:schemeClr val="lt2"/>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Textbooks </a:t>
            </a:r>
            <a:endParaRPr b="1" sz="1200">
              <a:latin typeface="Times New Roman"/>
              <a:ea typeface="Times New Roman"/>
              <a:cs typeface="Times New Roman"/>
              <a:sym typeface="Times New Roman"/>
            </a:endParaRPr>
          </a:p>
        </p:txBody>
      </p:sp>
      <p:sp>
        <p:nvSpPr>
          <p:cNvPr id="156" name="Google Shape;156;p17"/>
          <p:cNvSpPr txBox="1"/>
          <p:nvPr/>
        </p:nvSpPr>
        <p:spPr>
          <a:xfrm>
            <a:off x="7111600" y="147650"/>
            <a:ext cx="1714500" cy="385800"/>
          </a:xfrm>
          <a:prstGeom prst="rect">
            <a:avLst/>
          </a:prstGeom>
          <a:solidFill>
            <a:schemeClr val="lt2"/>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Curricular activities</a:t>
            </a:r>
            <a:endParaRPr b="1" sz="1200">
              <a:latin typeface="Times New Roman"/>
              <a:ea typeface="Times New Roman"/>
              <a:cs typeface="Times New Roman"/>
              <a:sym typeface="Times New Roman"/>
            </a:endParaRPr>
          </a:p>
        </p:txBody>
      </p:sp>
      <p:sp>
        <p:nvSpPr>
          <p:cNvPr id="157" name="Google Shape;157;p17"/>
          <p:cNvSpPr txBox="1"/>
          <p:nvPr/>
        </p:nvSpPr>
        <p:spPr>
          <a:xfrm>
            <a:off x="4146963" y="1533525"/>
            <a:ext cx="976200" cy="4404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Graduate profiles</a:t>
            </a:r>
            <a:endParaRPr sz="1200">
              <a:latin typeface="Times New Roman"/>
              <a:ea typeface="Times New Roman"/>
              <a:cs typeface="Times New Roman"/>
              <a:sym typeface="Times New Roman"/>
            </a:endParaRPr>
          </a:p>
        </p:txBody>
      </p:sp>
      <p:sp>
        <p:nvSpPr>
          <p:cNvPr id="158" name="Google Shape;158;p17"/>
          <p:cNvSpPr txBox="1"/>
          <p:nvPr/>
        </p:nvSpPr>
        <p:spPr>
          <a:xfrm>
            <a:off x="1483600" y="1533525"/>
            <a:ext cx="976200" cy="4404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Institutional version</a:t>
            </a:r>
            <a:endParaRPr sz="1200">
              <a:latin typeface="Times New Roman"/>
              <a:ea typeface="Times New Roman"/>
              <a:cs typeface="Times New Roman"/>
              <a:sym typeface="Times New Roman"/>
            </a:endParaRPr>
          </a:p>
        </p:txBody>
      </p:sp>
      <p:sp>
        <p:nvSpPr>
          <p:cNvPr id="159" name="Google Shape;159;p17"/>
          <p:cNvSpPr txBox="1"/>
          <p:nvPr/>
        </p:nvSpPr>
        <p:spPr>
          <a:xfrm>
            <a:off x="2459825" y="742950"/>
            <a:ext cx="976200" cy="4404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Educational beliefs</a:t>
            </a:r>
            <a:endParaRPr sz="1200">
              <a:latin typeface="Times New Roman"/>
              <a:ea typeface="Times New Roman"/>
              <a:cs typeface="Times New Roman"/>
              <a:sym typeface="Times New Roman"/>
            </a:endParaRPr>
          </a:p>
        </p:txBody>
      </p:sp>
      <p:sp>
        <p:nvSpPr>
          <p:cNvPr id="160" name="Google Shape;160;p17"/>
          <p:cNvSpPr txBox="1"/>
          <p:nvPr/>
        </p:nvSpPr>
        <p:spPr>
          <a:xfrm>
            <a:off x="5560225" y="742950"/>
            <a:ext cx="1286100" cy="4404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Student/ Teachers Interaction</a:t>
            </a:r>
            <a:endParaRPr sz="1200">
              <a:latin typeface="Times New Roman"/>
              <a:ea typeface="Times New Roman"/>
              <a:cs typeface="Times New Roman"/>
              <a:sym typeface="Times New Roman"/>
            </a:endParaRPr>
          </a:p>
        </p:txBody>
      </p:sp>
      <p:sp>
        <p:nvSpPr>
          <p:cNvPr id="161" name="Google Shape;161;p17"/>
          <p:cNvSpPr txBox="1"/>
          <p:nvPr/>
        </p:nvSpPr>
        <p:spPr>
          <a:xfrm>
            <a:off x="6643625" y="1533525"/>
            <a:ext cx="976200" cy="4404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Feedback</a:t>
            </a:r>
            <a:endParaRPr sz="1200">
              <a:latin typeface="Times New Roman"/>
              <a:ea typeface="Times New Roman"/>
              <a:cs typeface="Times New Roman"/>
              <a:sym typeface="Times New Roman"/>
            </a:endParaRPr>
          </a:p>
        </p:txBody>
      </p:sp>
      <p:sp>
        <p:nvSpPr>
          <p:cNvPr id="162" name="Google Shape;162;p17"/>
          <p:cNvSpPr txBox="1"/>
          <p:nvPr/>
        </p:nvSpPr>
        <p:spPr>
          <a:xfrm>
            <a:off x="4063613" y="742950"/>
            <a:ext cx="976200" cy="4404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Teachers values</a:t>
            </a:r>
            <a:endParaRPr sz="1200">
              <a:latin typeface="Times New Roman"/>
              <a:ea typeface="Times New Roman"/>
              <a:cs typeface="Times New Roman"/>
              <a:sym typeface="Times New Roman"/>
            </a:endParaRPr>
          </a:p>
        </p:txBody>
      </p:sp>
      <p:sp>
        <p:nvSpPr>
          <p:cNvPr id="163" name="Google Shape;163;p17"/>
          <p:cNvSpPr/>
          <p:nvPr/>
        </p:nvSpPr>
        <p:spPr>
          <a:xfrm>
            <a:off x="2762250" y="2414600"/>
            <a:ext cx="845400" cy="785700"/>
          </a:xfrm>
          <a:prstGeom prst="ellipse">
            <a:avLst/>
          </a:prstGeom>
          <a:gradFill>
            <a:gsLst>
              <a:gs pos="0">
                <a:srgbClr val="AFDEDA"/>
              </a:gs>
              <a:gs pos="100000">
                <a:srgbClr val="5AB1A8"/>
              </a:gs>
            </a:gsLst>
            <a:path path="circle">
              <a:fillToRect b="50%" l="50%" r="50%" t="50%"/>
            </a:path>
            <a:tileRect/>
          </a:gra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7"/>
          <p:cNvSpPr/>
          <p:nvPr/>
        </p:nvSpPr>
        <p:spPr>
          <a:xfrm>
            <a:off x="4212375" y="2874200"/>
            <a:ext cx="845400" cy="785700"/>
          </a:xfrm>
          <a:prstGeom prst="ellipse">
            <a:avLst/>
          </a:prstGeom>
          <a:gradFill>
            <a:gsLst>
              <a:gs pos="0">
                <a:srgbClr val="AFDEDA"/>
              </a:gs>
              <a:gs pos="100000">
                <a:srgbClr val="5AB1A8"/>
              </a:gs>
            </a:gsLst>
            <a:path path="circle">
              <a:fillToRect b="50%" l="50%" r="50%" t="50%"/>
            </a:path>
            <a:tileRect/>
          </a:gra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7"/>
          <p:cNvSpPr/>
          <p:nvPr/>
        </p:nvSpPr>
        <p:spPr>
          <a:xfrm>
            <a:off x="5560225" y="2414600"/>
            <a:ext cx="845400" cy="785700"/>
          </a:xfrm>
          <a:prstGeom prst="ellipse">
            <a:avLst/>
          </a:prstGeom>
          <a:gradFill>
            <a:gsLst>
              <a:gs pos="0">
                <a:srgbClr val="AFDEDA"/>
              </a:gs>
              <a:gs pos="100000">
                <a:srgbClr val="5AB1A8"/>
              </a:gs>
            </a:gsLst>
            <a:path path="circle">
              <a:fillToRect b="50%" l="50%" r="50%" t="50%"/>
            </a:path>
            <a:tileRect/>
          </a:gra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7"/>
          <p:cNvSpPr txBox="1"/>
          <p:nvPr/>
        </p:nvSpPr>
        <p:spPr>
          <a:xfrm>
            <a:off x="2881325" y="2636050"/>
            <a:ext cx="678600" cy="19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Times New Roman"/>
                <a:ea typeface="Times New Roman"/>
                <a:cs typeface="Times New Roman"/>
                <a:sym typeface="Times New Roman"/>
              </a:rPr>
              <a:t>Content</a:t>
            </a:r>
            <a:endParaRPr sz="1200">
              <a:latin typeface="Times New Roman"/>
              <a:ea typeface="Times New Roman"/>
              <a:cs typeface="Times New Roman"/>
              <a:sym typeface="Times New Roman"/>
            </a:endParaRPr>
          </a:p>
        </p:txBody>
      </p:sp>
      <p:sp>
        <p:nvSpPr>
          <p:cNvPr id="167" name="Google Shape;167;p17"/>
          <p:cNvSpPr txBox="1"/>
          <p:nvPr/>
        </p:nvSpPr>
        <p:spPr>
          <a:xfrm>
            <a:off x="4308900" y="2971700"/>
            <a:ext cx="678600" cy="616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course outlines</a:t>
            </a:r>
            <a:endParaRPr sz="1200">
              <a:latin typeface="Times New Roman"/>
              <a:ea typeface="Times New Roman"/>
              <a:cs typeface="Times New Roman"/>
              <a:sym typeface="Times New Roman"/>
            </a:endParaRPr>
          </a:p>
        </p:txBody>
      </p:sp>
      <p:sp>
        <p:nvSpPr>
          <p:cNvPr id="168" name="Google Shape;168;p17"/>
          <p:cNvSpPr txBox="1"/>
          <p:nvPr/>
        </p:nvSpPr>
        <p:spPr>
          <a:xfrm>
            <a:off x="5464975" y="2636000"/>
            <a:ext cx="1071300" cy="19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Textbooks</a:t>
            </a:r>
            <a:endParaRPr sz="1200">
              <a:latin typeface="Times New Roman"/>
              <a:ea typeface="Times New Roman"/>
              <a:cs typeface="Times New Roman"/>
              <a:sym typeface="Times New Roman"/>
            </a:endParaRPr>
          </a:p>
        </p:txBody>
      </p:sp>
      <p:sp>
        <p:nvSpPr>
          <p:cNvPr id="169" name="Google Shape;169;p17"/>
          <p:cNvSpPr txBox="1"/>
          <p:nvPr/>
        </p:nvSpPr>
        <p:spPr>
          <a:xfrm>
            <a:off x="3976700" y="2224100"/>
            <a:ext cx="1286100" cy="335700"/>
          </a:xfrm>
          <a:prstGeom prst="rect">
            <a:avLst/>
          </a:prstGeom>
          <a:gradFill>
            <a:gsLst>
              <a:gs pos="0">
                <a:srgbClr val="00AB97"/>
              </a:gs>
              <a:gs pos="100000">
                <a:srgbClr val="022622"/>
              </a:gs>
            </a:gsLst>
            <a:path path="circle">
              <a:fillToRect b="50%" l="50%" r="50%" t="50%"/>
            </a:path>
            <a:tileRect/>
          </a:gra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solidFill>
                  <a:srgbClr val="FFFFFF"/>
                </a:solidFill>
                <a:latin typeface="Times New Roman"/>
                <a:ea typeface="Times New Roman"/>
                <a:cs typeface="Times New Roman"/>
                <a:sym typeface="Times New Roman"/>
              </a:rPr>
              <a:t>CURRICULUM</a:t>
            </a:r>
            <a:endParaRPr sz="1200">
              <a:solidFill>
                <a:srgbClr val="FFFFFF"/>
              </a:solidFill>
              <a:latin typeface="Times New Roman"/>
              <a:ea typeface="Times New Roman"/>
              <a:cs typeface="Times New Roman"/>
              <a:sym typeface="Times New Roman"/>
            </a:endParaRPr>
          </a:p>
        </p:txBody>
      </p:sp>
      <p:sp>
        <p:nvSpPr>
          <p:cNvPr id="170" name="Google Shape;170;p17"/>
          <p:cNvSpPr/>
          <p:nvPr/>
        </p:nvSpPr>
        <p:spPr>
          <a:xfrm>
            <a:off x="244000" y="1883561"/>
            <a:ext cx="1120500" cy="785700"/>
          </a:xfrm>
          <a:prstGeom prst="cloud">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7"/>
          <p:cNvSpPr/>
          <p:nvPr/>
        </p:nvSpPr>
        <p:spPr>
          <a:xfrm>
            <a:off x="1102600" y="2731299"/>
            <a:ext cx="1120500" cy="785700"/>
          </a:xfrm>
          <a:prstGeom prst="cloud">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7"/>
          <p:cNvSpPr/>
          <p:nvPr/>
        </p:nvSpPr>
        <p:spPr>
          <a:xfrm>
            <a:off x="2286650" y="3567124"/>
            <a:ext cx="1120500" cy="785700"/>
          </a:xfrm>
          <a:prstGeom prst="cloud">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7"/>
          <p:cNvSpPr/>
          <p:nvPr/>
        </p:nvSpPr>
        <p:spPr>
          <a:xfrm>
            <a:off x="4086463" y="3719524"/>
            <a:ext cx="1120500" cy="785700"/>
          </a:xfrm>
          <a:prstGeom prst="cloud">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7"/>
          <p:cNvSpPr/>
          <p:nvPr/>
        </p:nvSpPr>
        <p:spPr>
          <a:xfrm>
            <a:off x="6932950" y="2897799"/>
            <a:ext cx="1120500" cy="785700"/>
          </a:xfrm>
          <a:prstGeom prst="cloud">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7"/>
          <p:cNvSpPr/>
          <p:nvPr/>
        </p:nvSpPr>
        <p:spPr>
          <a:xfrm>
            <a:off x="7837825" y="1919299"/>
            <a:ext cx="1120500" cy="785700"/>
          </a:xfrm>
          <a:prstGeom prst="cloud">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7"/>
          <p:cNvSpPr txBox="1"/>
          <p:nvPr/>
        </p:nvSpPr>
        <p:spPr>
          <a:xfrm>
            <a:off x="202400" y="4505275"/>
            <a:ext cx="1428900" cy="521400"/>
          </a:xfrm>
          <a:prstGeom prst="rect">
            <a:avLst/>
          </a:prstGeom>
          <a:solidFill>
            <a:schemeClr val="lt2"/>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Facilitator manual </a:t>
            </a:r>
            <a:endParaRPr b="1" sz="1200">
              <a:latin typeface="Times New Roman"/>
              <a:ea typeface="Times New Roman"/>
              <a:cs typeface="Times New Roman"/>
              <a:sym typeface="Times New Roman"/>
            </a:endParaRPr>
          </a:p>
        </p:txBody>
      </p:sp>
      <p:sp>
        <p:nvSpPr>
          <p:cNvPr id="177" name="Google Shape;177;p17"/>
          <p:cNvSpPr txBox="1"/>
          <p:nvPr/>
        </p:nvSpPr>
        <p:spPr>
          <a:xfrm>
            <a:off x="2080600" y="4518475"/>
            <a:ext cx="1428900" cy="521400"/>
          </a:xfrm>
          <a:prstGeom prst="rect">
            <a:avLst/>
          </a:prstGeom>
          <a:solidFill>
            <a:schemeClr val="lt2"/>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Couple</a:t>
            </a:r>
            <a:r>
              <a:rPr b="1" lang="en" sz="1200">
                <a:latin typeface="Times New Roman"/>
                <a:ea typeface="Times New Roman"/>
                <a:cs typeface="Times New Roman"/>
                <a:sym typeface="Times New Roman"/>
              </a:rPr>
              <a:t> workbook</a:t>
            </a:r>
            <a:endParaRPr b="1" sz="1200">
              <a:latin typeface="Times New Roman"/>
              <a:ea typeface="Times New Roman"/>
              <a:cs typeface="Times New Roman"/>
              <a:sym typeface="Times New Roman"/>
            </a:endParaRPr>
          </a:p>
        </p:txBody>
      </p:sp>
      <p:sp>
        <p:nvSpPr>
          <p:cNvPr id="178" name="Google Shape;178;p17"/>
          <p:cNvSpPr txBox="1"/>
          <p:nvPr/>
        </p:nvSpPr>
        <p:spPr>
          <a:xfrm>
            <a:off x="5749088" y="4505225"/>
            <a:ext cx="1353300" cy="521400"/>
          </a:xfrm>
          <a:prstGeom prst="rect">
            <a:avLst/>
          </a:prstGeom>
          <a:solidFill>
            <a:schemeClr val="lt2"/>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Background readings</a:t>
            </a:r>
            <a:endParaRPr b="1" sz="1200">
              <a:latin typeface="Times New Roman"/>
              <a:ea typeface="Times New Roman"/>
              <a:cs typeface="Times New Roman"/>
              <a:sym typeface="Times New Roman"/>
            </a:endParaRPr>
          </a:p>
        </p:txBody>
      </p:sp>
      <p:sp>
        <p:nvSpPr>
          <p:cNvPr id="179" name="Google Shape;179;p17"/>
          <p:cNvSpPr txBox="1"/>
          <p:nvPr/>
        </p:nvSpPr>
        <p:spPr>
          <a:xfrm>
            <a:off x="7539400" y="4505225"/>
            <a:ext cx="1286100" cy="521400"/>
          </a:xfrm>
          <a:prstGeom prst="rect">
            <a:avLst/>
          </a:prstGeom>
          <a:solidFill>
            <a:schemeClr val="lt2"/>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Evaluation surveys</a:t>
            </a:r>
            <a:endParaRPr b="1" sz="1200">
              <a:latin typeface="Times New Roman"/>
              <a:ea typeface="Times New Roman"/>
              <a:cs typeface="Times New Roman"/>
              <a:sym typeface="Times New Roman"/>
            </a:endParaRPr>
          </a:p>
        </p:txBody>
      </p:sp>
      <p:sp>
        <p:nvSpPr>
          <p:cNvPr id="180" name="Google Shape;180;p17"/>
          <p:cNvSpPr txBox="1"/>
          <p:nvPr/>
        </p:nvSpPr>
        <p:spPr>
          <a:xfrm>
            <a:off x="3958800" y="4505225"/>
            <a:ext cx="1353300" cy="521400"/>
          </a:xfrm>
          <a:prstGeom prst="rect">
            <a:avLst/>
          </a:prstGeom>
          <a:solidFill>
            <a:schemeClr val="lt2"/>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Powerpoint slide and video clips</a:t>
            </a:r>
            <a:endParaRPr b="1" sz="1200">
              <a:latin typeface="Times New Roman"/>
              <a:ea typeface="Times New Roman"/>
              <a:cs typeface="Times New Roman"/>
              <a:sym typeface="Times New Roman"/>
            </a:endParaRPr>
          </a:p>
        </p:txBody>
      </p:sp>
      <p:sp>
        <p:nvSpPr>
          <p:cNvPr id="181" name="Google Shape;181;p17"/>
          <p:cNvSpPr txBox="1"/>
          <p:nvPr/>
        </p:nvSpPr>
        <p:spPr>
          <a:xfrm>
            <a:off x="467900" y="2146650"/>
            <a:ext cx="726300" cy="33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latin typeface="Times New Roman"/>
                <a:ea typeface="Times New Roman"/>
                <a:cs typeface="Times New Roman"/>
                <a:sym typeface="Times New Roman"/>
              </a:rPr>
              <a:t>Projects</a:t>
            </a:r>
            <a:endParaRPr b="1" sz="1200">
              <a:solidFill>
                <a:srgbClr val="FFFFFF"/>
              </a:solidFill>
              <a:latin typeface="Times New Roman"/>
              <a:ea typeface="Times New Roman"/>
              <a:cs typeface="Times New Roman"/>
              <a:sym typeface="Times New Roman"/>
            </a:endParaRPr>
          </a:p>
        </p:txBody>
      </p:sp>
      <p:sp>
        <p:nvSpPr>
          <p:cNvPr id="182" name="Google Shape;182;p17"/>
          <p:cNvSpPr txBox="1"/>
          <p:nvPr/>
        </p:nvSpPr>
        <p:spPr>
          <a:xfrm>
            <a:off x="1227550" y="2894200"/>
            <a:ext cx="845400" cy="44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FFFFFF"/>
                </a:solidFill>
                <a:latin typeface="Times New Roman"/>
                <a:ea typeface="Times New Roman"/>
                <a:cs typeface="Times New Roman"/>
                <a:sym typeface="Times New Roman"/>
              </a:rPr>
              <a:t>Self-study modules</a:t>
            </a:r>
            <a:endParaRPr b="1" sz="1200">
              <a:solidFill>
                <a:srgbClr val="FFFFFF"/>
              </a:solidFill>
              <a:latin typeface="Times New Roman"/>
              <a:ea typeface="Times New Roman"/>
              <a:cs typeface="Times New Roman"/>
              <a:sym typeface="Times New Roman"/>
            </a:endParaRPr>
          </a:p>
        </p:txBody>
      </p:sp>
      <p:sp>
        <p:nvSpPr>
          <p:cNvPr id="183" name="Google Shape;183;p17"/>
          <p:cNvSpPr txBox="1"/>
          <p:nvPr/>
        </p:nvSpPr>
        <p:spPr>
          <a:xfrm>
            <a:off x="2339525" y="3611225"/>
            <a:ext cx="976200" cy="521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Times New Roman"/>
                <a:ea typeface="Times New Roman"/>
                <a:cs typeface="Times New Roman"/>
                <a:sym typeface="Times New Roman"/>
              </a:rPr>
              <a:t>Online learning resources</a:t>
            </a:r>
            <a:endParaRPr b="1" sz="1200">
              <a:solidFill>
                <a:srgbClr val="FFFFFF"/>
              </a:solidFill>
              <a:latin typeface="Times New Roman"/>
              <a:ea typeface="Times New Roman"/>
              <a:cs typeface="Times New Roman"/>
              <a:sym typeface="Times New Roman"/>
            </a:endParaRPr>
          </a:p>
        </p:txBody>
      </p:sp>
      <p:sp>
        <p:nvSpPr>
          <p:cNvPr id="184" name="Google Shape;184;p17"/>
          <p:cNvSpPr txBox="1"/>
          <p:nvPr/>
        </p:nvSpPr>
        <p:spPr>
          <a:xfrm>
            <a:off x="4259150" y="3804125"/>
            <a:ext cx="845400" cy="440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Times New Roman"/>
                <a:ea typeface="Times New Roman"/>
                <a:cs typeface="Times New Roman"/>
                <a:sym typeface="Times New Roman"/>
              </a:rPr>
              <a:t>Practice activities</a:t>
            </a:r>
            <a:endParaRPr b="1" sz="1200">
              <a:solidFill>
                <a:srgbClr val="FFFFFF"/>
              </a:solidFill>
              <a:latin typeface="Times New Roman"/>
              <a:ea typeface="Times New Roman"/>
              <a:cs typeface="Times New Roman"/>
              <a:sym typeface="Times New Roman"/>
            </a:endParaRPr>
          </a:p>
        </p:txBody>
      </p:sp>
      <p:sp>
        <p:nvSpPr>
          <p:cNvPr id="185" name="Google Shape;185;p17"/>
          <p:cNvSpPr txBox="1"/>
          <p:nvPr/>
        </p:nvSpPr>
        <p:spPr>
          <a:xfrm>
            <a:off x="7047050" y="2978875"/>
            <a:ext cx="976200" cy="521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Times New Roman"/>
                <a:ea typeface="Times New Roman"/>
                <a:cs typeface="Times New Roman"/>
                <a:sym typeface="Times New Roman"/>
              </a:rPr>
              <a:t>Assessment criteria</a:t>
            </a:r>
            <a:endParaRPr b="1" sz="1200">
              <a:solidFill>
                <a:srgbClr val="FFFFFF"/>
              </a:solidFill>
              <a:latin typeface="Times New Roman"/>
              <a:ea typeface="Times New Roman"/>
              <a:cs typeface="Times New Roman"/>
              <a:sym typeface="Times New Roman"/>
            </a:endParaRPr>
          </a:p>
        </p:txBody>
      </p:sp>
      <p:sp>
        <p:nvSpPr>
          <p:cNvPr id="186" name="Google Shape;186;p17"/>
          <p:cNvSpPr/>
          <p:nvPr/>
        </p:nvSpPr>
        <p:spPr>
          <a:xfrm>
            <a:off x="5624000" y="3631474"/>
            <a:ext cx="1120500" cy="785700"/>
          </a:xfrm>
          <a:prstGeom prst="cloud">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7"/>
          <p:cNvSpPr txBox="1"/>
          <p:nvPr/>
        </p:nvSpPr>
        <p:spPr>
          <a:xfrm>
            <a:off x="7975363" y="2056200"/>
            <a:ext cx="845400" cy="440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Times New Roman"/>
                <a:ea typeface="Times New Roman"/>
                <a:cs typeface="Times New Roman"/>
                <a:sym typeface="Times New Roman"/>
              </a:rPr>
              <a:t>Tests </a:t>
            </a:r>
            <a:endParaRPr b="1" sz="1200">
              <a:solidFill>
                <a:srgbClr val="FFFFFF"/>
              </a:solidFill>
              <a:latin typeface="Times New Roman"/>
              <a:ea typeface="Times New Roman"/>
              <a:cs typeface="Times New Roman"/>
              <a:sym typeface="Times New Roman"/>
            </a:endParaRPr>
          </a:p>
        </p:txBody>
      </p:sp>
      <p:sp>
        <p:nvSpPr>
          <p:cNvPr id="188" name="Google Shape;188;p17"/>
          <p:cNvSpPr txBox="1"/>
          <p:nvPr/>
        </p:nvSpPr>
        <p:spPr>
          <a:xfrm>
            <a:off x="5761550" y="3821950"/>
            <a:ext cx="845400" cy="385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Times New Roman"/>
                <a:ea typeface="Times New Roman"/>
                <a:cs typeface="Times New Roman"/>
                <a:sym typeface="Times New Roman"/>
              </a:rPr>
              <a:t>Home work</a:t>
            </a:r>
            <a:endParaRPr b="1" sz="1200">
              <a:solidFill>
                <a:srgbClr val="FFFFFF"/>
              </a:solidFill>
              <a:latin typeface="Times New Roman"/>
              <a:ea typeface="Times New Roman"/>
              <a:cs typeface="Times New Roman"/>
              <a:sym typeface="Times New Roman"/>
            </a:endParaRPr>
          </a:p>
        </p:txBody>
      </p:sp>
      <p:cxnSp>
        <p:nvCxnSpPr>
          <p:cNvPr id="189" name="Google Shape;189;p17"/>
          <p:cNvCxnSpPr>
            <a:endCxn id="159" idx="1"/>
          </p:cNvCxnSpPr>
          <p:nvPr/>
        </p:nvCxnSpPr>
        <p:spPr>
          <a:xfrm rot="-5400000">
            <a:off x="1907975" y="1019700"/>
            <a:ext cx="608400" cy="495300"/>
          </a:xfrm>
          <a:prstGeom prst="curvedConnector2">
            <a:avLst/>
          </a:prstGeom>
          <a:noFill/>
          <a:ln cap="flat" cmpd="sng" w="9525">
            <a:solidFill>
              <a:schemeClr val="dk2"/>
            </a:solidFill>
            <a:prstDash val="solid"/>
            <a:round/>
            <a:headEnd len="med" w="med" type="none"/>
            <a:tailEnd len="med" w="med" type="none"/>
          </a:ln>
        </p:spPr>
      </p:cxnSp>
      <p:cxnSp>
        <p:nvCxnSpPr>
          <p:cNvPr id="190" name="Google Shape;190;p17"/>
          <p:cNvCxnSpPr>
            <a:stCxn id="160" idx="3"/>
            <a:endCxn id="161" idx="0"/>
          </p:cNvCxnSpPr>
          <p:nvPr/>
        </p:nvCxnSpPr>
        <p:spPr>
          <a:xfrm>
            <a:off x="6846325" y="963150"/>
            <a:ext cx="285300" cy="570300"/>
          </a:xfrm>
          <a:prstGeom prst="curvedConnector2">
            <a:avLst/>
          </a:prstGeom>
          <a:noFill/>
          <a:ln cap="flat" cmpd="sng" w="9525">
            <a:solidFill>
              <a:srgbClr val="FFFFFF"/>
            </a:solidFill>
            <a:prstDash val="solid"/>
            <a:round/>
            <a:headEnd len="med" w="med" type="none"/>
            <a:tailEnd len="med" w="med" type="none"/>
          </a:ln>
        </p:spPr>
      </p:cxnSp>
      <p:cxnSp>
        <p:nvCxnSpPr>
          <p:cNvPr id="191" name="Google Shape;191;p17"/>
          <p:cNvCxnSpPr>
            <a:endCxn id="162" idx="1"/>
          </p:cNvCxnSpPr>
          <p:nvPr/>
        </p:nvCxnSpPr>
        <p:spPr>
          <a:xfrm flipH="1" rot="10800000">
            <a:off x="3476513" y="963150"/>
            <a:ext cx="587100" cy="1200"/>
          </a:xfrm>
          <a:prstGeom prst="straightConnector1">
            <a:avLst/>
          </a:prstGeom>
          <a:noFill/>
          <a:ln cap="flat" cmpd="sng" w="9525">
            <a:solidFill>
              <a:schemeClr val="dk2"/>
            </a:solidFill>
            <a:prstDash val="solid"/>
            <a:round/>
            <a:headEnd len="med" w="med" type="none"/>
            <a:tailEnd len="med" w="med" type="triangle"/>
          </a:ln>
        </p:spPr>
      </p:cxnSp>
      <p:cxnSp>
        <p:nvCxnSpPr>
          <p:cNvPr id="192" name="Google Shape;192;p17"/>
          <p:cNvCxnSpPr>
            <a:endCxn id="160" idx="1"/>
          </p:cNvCxnSpPr>
          <p:nvPr/>
        </p:nvCxnSpPr>
        <p:spPr>
          <a:xfrm>
            <a:off x="5083825" y="952350"/>
            <a:ext cx="476400" cy="10800"/>
          </a:xfrm>
          <a:prstGeom prst="straightConnector1">
            <a:avLst/>
          </a:prstGeom>
          <a:noFill/>
          <a:ln cap="flat" cmpd="sng" w="9525">
            <a:solidFill>
              <a:srgbClr val="FFFFFF"/>
            </a:solidFill>
            <a:prstDash val="solid"/>
            <a:round/>
            <a:headEnd len="med" w="med" type="none"/>
            <a:tailEnd len="med" w="med" type="triangle"/>
          </a:ln>
        </p:spPr>
      </p:cxnSp>
      <p:cxnSp>
        <p:nvCxnSpPr>
          <p:cNvPr id="193" name="Google Shape;193;p17"/>
          <p:cNvCxnSpPr>
            <a:stCxn id="158" idx="2"/>
            <a:endCxn id="169" idx="1"/>
          </p:cNvCxnSpPr>
          <p:nvPr/>
        </p:nvCxnSpPr>
        <p:spPr>
          <a:xfrm flipH="1" rot="-5400000">
            <a:off x="2765200" y="1180425"/>
            <a:ext cx="417900" cy="2004900"/>
          </a:xfrm>
          <a:prstGeom prst="curvedConnector2">
            <a:avLst/>
          </a:prstGeom>
          <a:noFill/>
          <a:ln cap="flat" cmpd="sng" w="9525">
            <a:solidFill>
              <a:schemeClr val="dk2"/>
            </a:solidFill>
            <a:prstDash val="solid"/>
            <a:round/>
            <a:headEnd len="med" w="med" type="none"/>
            <a:tailEnd len="med" w="med" type="triangle"/>
          </a:ln>
        </p:spPr>
      </p:cxnSp>
      <p:cxnSp>
        <p:nvCxnSpPr>
          <p:cNvPr id="194" name="Google Shape;194;p17"/>
          <p:cNvCxnSpPr>
            <a:stCxn id="161" idx="2"/>
            <a:endCxn id="169" idx="3"/>
          </p:cNvCxnSpPr>
          <p:nvPr/>
        </p:nvCxnSpPr>
        <p:spPr>
          <a:xfrm rot="5400000">
            <a:off x="5988275" y="1248375"/>
            <a:ext cx="417900" cy="1869000"/>
          </a:xfrm>
          <a:prstGeom prst="curvedConnector2">
            <a:avLst/>
          </a:prstGeom>
          <a:noFill/>
          <a:ln cap="flat" cmpd="sng" w="9525">
            <a:solidFill>
              <a:srgbClr val="FFFFFF"/>
            </a:solidFill>
            <a:prstDash val="solid"/>
            <a:round/>
            <a:headEnd len="med" w="med" type="none"/>
            <a:tailEnd len="med" w="med" type="triangle"/>
          </a:ln>
        </p:spPr>
      </p:cxnSp>
      <p:cxnSp>
        <p:nvCxnSpPr>
          <p:cNvPr id="195" name="Google Shape;195;p17"/>
          <p:cNvCxnSpPr>
            <a:endCxn id="164" idx="2"/>
          </p:cNvCxnSpPr>
          <p:nvPr/>
        </p:nvCxnSpPr>
        <p:spPr>
          <a:xfrm>
            <a:off x="3500475" y="3083750"/>
            <a:ext cx="711900" cy="183300"/>
          </a:xfrm>
          <a:prstGeom prst="straightConnector1">
            <a:avLst/>
          </a:prstGeom>
          <a:noFill/>
          <a:ln cap="flat" cmpd="sng" w="9525">
            <a:solidFill>
              <a:schemeClr val="dk2"/>
            </a:solidFill>
            <a:prstDash val="solid"/>
            <a:round/>
            <a:headEnd len="med" w="med" type="none"/>
            <a:tailEnd len="med" w="med" type="triangle"/>
          </a:ln>
        </p:spPr>
      </p:cxnSp>
      <p:cxnSp>
        <p:nvCxnSpPr>
          <p:cNvPr id="196" name="Google Shape;196;p17"/>
          <p:cNvCxnSpPr>
            <a:endCxn id="164" idx="6"/>
          </p:cNvCxnSpPr>
          <p:nvPr/>
        </p:nvCxnSpPr>
        <p:spPr>
          <a:xfrm flipH="1">
            <a:off x="5057775" y="3059750"/>
            <a:ext cx="645300" cy="207300"/>
          </a:xfrm>
          <a:prstGeom prst="straightConnector1">
            <a:avLst/>
          </a:prstGeom>
          <a:noFill/>
          <a:ln cap="flat" cmpd="sng" w="9525">
            <a:solidFill>
              <a:schemeClr val="dk2"/>
            </a:solidFill>
            <a:prstDash val="solid"/>
            <a:round/>
            <a:headEnd len="med" w="med" type="none"/>
            <a:tailEnd len="med" w="med" type="triangle"/>
          </a:ln>
        </p:spPr>
      </p:cxnSp>
      <p:sp>
        <p:nvSpPr>
          <p:cNvPr id="197" name="Google Shape;197;p17"/>
          <p:cNvSpPr/>
          <p:nvPr/>
        </p:nvSpPr>
        <p:spPr>
          <a:xfrm>
            <a:off x="1000125" y="2583650"/>
            <a:ext cx="238125" cy="309575"/>
          </a:xfrm>
          <a:custGeom>
            <a:rect b="b" l="l" r="r" t="t"/>
            <a:pathLst>
              <a:path extrusionOk="0" h="12383" w="9525">
                <a:moveTo>
                  <a:pt x="0" y="0"/>
                </a:moveTo>
                <a:cubicBezTo>
                  <a:pt x="1588" y="2064"/>
                  <a:pt x="7938" y="10319"/>
                  <a:pt x="9525" y="12383"/>
                </a:cubicBezTo>
              </a:path>
            </a:pathLst>
          </a:custGeom>
          <a:noFill/>
          <a:ln cap="flat" cmpd="sng" w="9525">
            <a:solidFill>
              <a:schemeClr val="dk2"/>
            </a:solidFill>
            <a:prstDash val="solid"/>
            <a:round/>
            <a:headEnd len="med" w="med" type="none"/>
            <a:tailEnd len="med" w="med" type="none"/>
          </a:ln>
        </p:spPr>
      </p:sp>
      <p:sp>
        <p:nvSpPr>
          <p:cNvPr id="198" name="Google Shape;198;p17"/>
          <p:cNvSpPr/>
          <p:nvPr/>
        </p:nvSpPr>
        <p:spPr>
          <a:xfrm>
            <a:off x="1857375" y="3417100"/>
            <a:ext cx="559600" cy="392900"/>
          </a:xfrm>
          <a:custGeom>
            <a:rect b="b" l="l" r="r" t="t"/>
            <a:pathLst>
              <a:path extrusionOk="0" h="15716" w="22384">
                <a:moveTo>
                  <a:pt x="0" y="0"/>
                </a:moveTo>
                <a:cubicBezTo>
                  <a:pt x="3731" y="2619"/>
                  <a:pt x="18653" y="13097"/>
                  <a:pt x="22384" y="15716"/>
                </a:cubicBezTo>
              </a:path>
            </a:pathLst>
          </a:custGeom>
          <a:noFill/>
          <a:ln cap="flat" cmpd="sng" w="9525">
            <a:solidFill>
              <a:schemeClr val="dk2"/>
            </a:solidFill>
            <a:prstDash val="solid"/>
            <a:round/>
            <a:headEnd len="med" w="med" type="none"/>
            <a:tailEnd len="med" w="med" type="none"/>
          </a:ln>
        </p:spPr>
      </p:sp>
      <p:sp>
        <p:nvSpPr>
          <p:cNvPr id="199" name="Google Shape;199;p17"/>
          <p:cNvSpPr/>
          <p:nvPr/>
        </p:nvSpPr>
        <p:spPr>
          <a:xfrm>
            <a:off x="3309950" y="4095750"/>
            <a:ext cx="845325" cy="130975"/>
          </a:xfrm>
          <a:custGeom>
            <a:rect b="b" l="l" r="r" t="t"/>
            <a:pathLst>
              <a:path extrusionOk="0" h="5239" w="33813">
                <a:moveTo>
                  <a:pt x="0" y="0"/>
                </a:moveTo>
                <a:cubicBezTo>
                  <a:pt x="5636" y="873"/>
                  <a:pt x="28178" y="4366"/>
                  <a:pt x="33813" y="5239"/>
                </a:cubicBezTo>
              </a:path>
            </a:pathLst>
          </a:custGeom>
          <a:noFill/>
          <a:ln cap="flat" cmpd="sng" w="9525">
            <a:solidFill>
              <a:schemeClr val="dk2"/>
            </a:solidFill>
            <a:prstDash val="solid"/>
            <a:round/>
            <a:headEnd len="med" w="med" type="none"/>
            <a:tailEnd len="med" w="med" type="none"/>
          </a:ln>
        </p:spPr>
      </p:sp>
      <p:sp>
        <p:nvSpPr>
          <p:cNvPr id="200" name="Google Shape;200;p17"/>
          <p:cNvSpPr/>
          <p:nvPr/>
        </p:nvSpPr>
        <p:spPr>
          <a:xfrm>
            <a:off x="5203025" y="4179100"/>
            <a:ext cx="523875" cy="11900"/>
          </a:xfrm>
          <a:custGeom>
            <a:rect b="b" l="l" r="r" t="t"/>
            <a:pathLst>
              <a:path extrusionOk="0" h="476" w="20955">
                <a:moveTo>
                  <a:pt x="0" y="0"/>
                </a:moveTo>
                <a:cubicBezTo>
                  <a:pt x="3493" y="79"/>
                  <a:pt x="17463" y="397"/>
                  <a:pt x="20955" y="476"/>
                </a:cubicBezTo>
              </a:path>
            </a:pathLst>
          </a:custGeom>
          <a:noFill/>
          <a:ln cap="flat" cmpd="sng" w="9525">
            <a:solidFill>
              <a:schemeClr val="dk2"/>
            </a:solidFill>
            <a:prstDash val="solid"/>
            <a:round/>
            <a:headEnd len="med" w="med" type="none"/>
            <a:tailEnd len="med" w="med" type="none"/>
          </a:ln>
        </p:spPr>
      </p:sp>
      <p:sp>
        <p:nvSpPr>
          <p:cNvPr id="201" name="Google Shape;201;p17"/>
          <p:cNvSpPr/>
          <p:nvPr/>
        </p:nvSpPr>
        <p:spPr>
          <a:xfrm>
            <a:off x="6750850" y="3655225"/>
            <a:ext cx="511975" cy="333375"/>
          </a:xfrm>
          <a:custGeom>
            <a:rect b="b" l="l" r="r" t="t"/>
            <a:pathLst>
              <a:path extrusionOk="0" h="13335" w="20479">
                <a:moveTo>
                  <a:pt x="0" y="13335"/>
                </a:moveTo>
                <a:cubicBezTo>
                  <a:pt x="3413" y="11113"/>
                  <a:pt x="17066" y="2223"/>
                  <a:pt x="20479" y="0"/>
                </a:cubicBezTo>
              </a:path>
            </a:pathLst>
          </a:custGeom>
          <a:noFill/>
          <a:ln cap="flat" cmpd="sng" w="9525">
            <a:solidFill>
              <a:schemeClr val="dk2"/>
            </a:solidFill>
            <a:prstDash val="solid"/>
            <a:round/>
            <a:headEnd len="med" w="med" type="none"/>
            <a:tailEnd len="med" w="med" type="none"/>
          </a:ln>
        </p:spPr>
      </p:sp>
      <p:sp>
        <p:nvSpPr>
          <p:cNvPr id="202" name="Google Shape;202;p17"/>
          <p:cNvSpPr/>
          <p:nvPr/>
        </p:nvSpPr>
        <p:spPr>
          <a:xfrm>
            <a:off x="8012900" y="2690825"/>
            <a:ext cx="357200" cy="416700"/>
          </a:xfrm>
          <a:custGeom>
            <a:rect b="b" l="l" r="r" t="t"/>
            <a:pathLst>
              <a:path extrusionOk="0" h="16668" w="14288">
                <a:moveTo>
                  <a:pt x="0" y="16668"/>
                </a:moveTo>
                <a:cubicBezTo>
                  <a:pt x="2381" y="13890"/>
                  <a:pt x="11907" y="2778"/>
                  <a:pt x="14288" y="0"/>
                </a:cubicBezTo>
              </a:path>
            </a:pathLst>
          </a:custGeom>
          <a:noFill/>
          <a:ln cap="flat" cmpd="sng" w="9525">
            <a:solidFill>
              <a:schemeClr val="dk2"/>
            </a:solidFill>
            <a:prstDash val="solid"/>
            <a:round/>
            <a:headEnd len="med" w="med" type="none"/>
            <a:tailEnd len="med" w="med" type="none"/>
          </a:ln>
        </p:spPr>
      </p:sp>
      <p:sp>
        <p:nvSpPr>
          <p:cNvPr id="203" name="Google Shape;203;p17"/>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8"/>
          <p:cNvSpPr txBox="1"/>
          <p:nvPr/>
        </p:nvSpPr>
        <p:spPr>
          <a:xfrm>
            <a:off x="1309700" y="2044050"/>
            <a:ext cx="1428600" cy="407700"/>
          </a:xfrm>
          <a:prstGeom prst="rect">
            <a:avLst/>
          </a:prstGeom>
          <a:solidFill>
            <a:srgbClr val="90DDD6"/>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Introduction </a:t>
            </a:r>
            <a:endParaRPr b="1" sz="1200">
              <a:latin typeface="Times New Roman"/>
              <a:ea typeface="Times New Roman"/>
              <a:cs typeface="Times New Roman"/>
              <a:sym typeface="Times New Roman"/>
            </a:endParaRPr>
          </a:p>
        </p:txBody>
      </p:sp>
      <p:sp>
        <p:nvSpPr>
          <p:cNvPr id="209" name="Google Shape;209;p18"/>
          <p:cNvSpPr txBox="1"/>
          <p:nvPr/>
        </p:nvSpPr>
        <p:spPr>
          <a:xfrm>
            <a:off x="4833950" y="378600"/>
            <a:ext cx="4214700" cy="37386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Knowledge is divided into informal and formal.</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Informal </a:t>
            </a:r>
            <a:r>
              <a:rPr lang="en" sz="1200">
                <a:solidFill>
                  <a:srgbClr val="FFFFFF"/>
                </a:solidFill>
                <a:latin typeface="Times New Roman"/>
                <a:ea typeface="Times New Roman"/>
                <a:cs typeface="Times New Roman"/>
                <a:sym typeface="Times New Roman"/>
              </a:rPr>
              <a:t>can occur</a:t>
            </a:r>
            <a:r>
              <a:rPr lang="en" sz="1200">
                <a:solidFill>
                  <a:srgbClr val="FFFFFF"/>
                </a:solidFill>
                <a:latin typeface="Times New Roman"/>
                <a:ea typeface="Times New Roman"/>
                <a:cs typeface="Times New Roman"/>
                <a:sym typeface="Times New Roman"/>
              </a:rPr>
              <a:t> outside of a structural curriculum.</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Lessons that are not </a:t>
            </a:r>
            <a:r>
              <a:rPr lang="en" sz="1200">
                <a:solidFill>
                  <a:srgbClr val="FFFFFF"/>
                </a:solidFill>
                <a:latin typeface="Times New Roman"/>
                <a:ea typeface="Times New Roman"/>
                <a:cs typeface="Times New Roman"/>
                <a:sym typeface="Times New Roman"/>
              </a:rPr>
              <a:t>explicitly</a:t>
            </a:r>
            <a:r>
              <a:rPr lang="en" sz="1200">
                <a:solidFill>
                  <a:srgbClr val="FFFFFF"/>
                </a:solidFill>
                <a:latin typeface="Times New Roman"/>
                <a:ea typeface="Times New Roman"/>
                <a:cs typeface="Times New Roman"/>
                <a:sym typeface="Times New Roman"/>
              </a:rPr>
              <a:t> taught.</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It is natural and incidental. Setting </a:t>
            </a:r>
            <a:r>
              <a:rPr lang="en" sz="1200">
                <a:solidFill>
                  <a:srgbClr val="FFFFFF"/>
                </a:solidFill>
                <a:latin typeface="Times New Roman"/>
                <a:ea typeface="Times New Roman"/>
                <a:cs typeface="Times New Roman"/>
                <a:sym typeface="Times New Roman"/>
              </a:rPr>
              <a:t>such</a:t>
            </a:r>
            <a:r>
              <a:rPr lang="en" sz="1200">
                <a:solidFill>
                  <a:srgbClr val="FFFFFF"/>
                </a:solidFill>
                <a:latin typeface="Times New Roman"/>
                <a:ea typeface="Times New Roman"/>
                <a:cs typeface="Times New Roman"/>
                <a:sym typeface="Times New Roman"/>
              </a:rPr>
              <a:t> as parents, peers , media and community.</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Formal</a:t>
            </a:r>
            <a:r>
              <a:rPr lang="en" sz="1200">
                <a:solidFill>
                  <a:srgbClr val="FFFFFF"/>
                </a:solidFill>
                <a:latin typeface="Times New Roman"/>
                <a:ea typeface="Times New Roman"/>
                <a:cs typeface="Times New Roman"/>
                <a:sym typeface="Times New Roman"/>
              </a:rPr>
              <a:t> curriculum embodies the learning activities that re planned, organised and implemented within regular school hours. Example: university, school.</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Linked with schools and training </a:t>
            </a:r>
            <a:r>
              <a:rPr lang="en" sz="1200">
                <a:solidFill>
                  <a:srgbClr val="FFFFFF"/>
                </a:solidFill>
                <a:latin typeface="Times New Roman"/>
                <a:ea typeface="Times New Roman"/>
                <a:cs typeface="Times New Roman"/>
                <a:sym typeface="Times New Roman"/>
              </a:rPr>
              <a:t>institution</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Non formal </a:t>
            </a:r>
            <a:r>
              <a:rPr lang="en" sz="1200">
                <a:solidFill>
                  <a:srgbClr val="FFFFFF"/>
                </a:solidFill>
                <a:latin typeface="Times New Roman"/>
                <a:ea typeface="Times New Roman"/>
                <a:cs typeface="Times New Roman"/>
                <a:sym typeface="Times New Roman"/>
              </a:rPr>
              <a:t>with</a:t>
            </a:r>
            <a:r>
              <a:rPr lang="en" sz="1200">
                <a:solidFill>
                  <a:srgbClr val="FFFFFF"/>
                </a:solidFill>
                <a:latin typeface="Times New Roman"/>
                <a:ea typeface="Times New Roman"/>
                <a:cs typeface="Times New Roman"/>
                <a:sym typeface="Times New Roman"/>
              </a:rPr>
              <a:t> community groups and other organization.</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lang="en" sz="1200">
                <a:solidFill>
                  <a:srgbClr val="FFFFFF"/>
                </a:solidFill>
                <a:latin typeface="Times New Roman"/>
                <a:ea typeface="Times New Roman"/>
                <a:cs typeface="Times New Roman"/>
                <a:sym typeface="Times New Roman"/>
              </a:rPr>
              <a:t>It is a special collection of </a:t>
            </a:r>
            <a:r>
              <a:rPr lang="en" sz="1200">
                <a:solidFill>
                  <a:srgbClr val="FFFFFF"/>
                </a:solidFill>
                <a:latin typeface="Times New Roman"/>
                <a:ea typeface="Times New Roman"/>
                <a:cs typeface="Times New Roman"/>
                <a:sym typeface="Times New Roman"/>
              </a:rPr>
              <a:t>teaching</a:t>
            </a:r>
            <a:r>
              <a:rPr lang="en" sz="1200">
                <a:solidFill>
                  <a:srgbClr val="FFFFFF"/>
                </a:solidFill>
                <a:latin typeface="Times New Roman"/>
                <a:ea typeface="Times New Roman"/>
                <a:cs typeface="Times New Roman"/>
                <a:sym typeface="Times New Roman"/>
              </a:rPr>
              <a:t> resource for education students to borrow. It contains books and other materials on all </a:t>
            </a:r>
            <a:r>
              <a:rPr lang="en" sz="1200">
                <a:solidFill>
                  <a:srgbClr val="FFFFFF"/>
                </a:solidFill>
                <a:latin typeface="Times New Roman"/>
                <a:ea typeface="Times New Roman"/>
                <a:cs typeface="Times New Roman"/>
                <a:sym typeface="Times New Roman"/>
              </a:rPr>
              <a:t>subjects</a:t>
            </a:r>
            <a:r>
              <a:rPr lang="en" sz="1200">
                <a:solidFill>
                  <a:srgbClr val="FFFFFF"/>
                </a:solidFill>
                <a:latin typeface="Times New Roman"/>
                <a:ea typeface="Times New Roman"/>
                <a:cs typeface="Times New Roman"/>
                <a:sym typeface="Times New Roman"/>
              </a:rPr>
              <a:t> to help with lesson planning and use with children in the classroom.</a:t>
            </a:r>
            <a:endParaRPr sz="1200">
              <a:solidFill>
                <a:srgbClr val="FFFFFF"/>
              </a:solidFill>
              <a:latin typeface="Times New Roman"/>
              <a:ea typeface="Times New Roman"/>
              <a:cs typeface="Times New Roman"/>
              <a:sym typeface="Times New Roman"/>
            </a:endParaRPr>
          </a:p>
        </p:txBody>
      </p:sp>
      <p:sp>
        <p:nvSpPr>
          <p:cNvPr id="210" name="Google Shape;210;p18"/>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9"/>
          <p:cNvSpPr txBox="1"/>
          <p:nvPr/>
        </p:nvSpPr>
        <p:spPr>
          <a:xfrm>
            <a:off x="1214450" y="129525"/>
            <a:ext cx="16668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Knowledge </a:t>
            </a:r>
            <a:endParaRPr b="1" sz="1200">
              <a:latin typeface="Times New Roman"/>
              <a:ea typeface="Times New Roman"/>
              <a:cs typeface="Times New Roman"/>
              <a:sym typeface="Times New Roman"/>
            </a:endParaRPr>
          </a:p>
        </p:txBody>
      </p:sp>
      <p:sp>
        <p:nvSpPr>
          <p:cNvPr id="216" name="Google Shape;216;p19"/>
          <p:cNvSpPr txBox="1"/>
          <p:nvPr/>
        </p:nvSpPr>
        <p:spPr>
          <a:xfrm>
            <a:off x="5004175" y="129525"/>
            <a:ext cx="4096800" cy="13572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200">
                <a:solidFill>
                  <a:srgbClr val="FFFFFF"/>
                </a:solidFill>
                <a:latin typeface="Times New Roman"/>
                <a:ea typeface="Times New Roman"/>
                <a:cs typeface="Times New Roman"/>
                <a:sym typeface="Times New Roman"/>
              </a:rPr>
              <a:t>Knowledge resources are the explicit knowledge for sharing </a:t>
            </a:r>
            <a:r>
              <a:rPr lang="en" sz="1200">
                <a:solidFill>
                  <a:srgbClr val="FFFFFF"/>
                </a:solidFill>
                <a:latin typeface="Times New Roman"/>
                <a:ea typeface="Times New Roman"/>
                <a:cs typeface="Times New Roman"/>
                <a:sym typeface="Times New Roman"/>
              </a:rPr>
              <a:t>purposes</a:t>
            </a:r>
            <a:r>
              <a:rPr lang="en" sz="1200">
                <a:solidFill>
                  <a:srgbClr val="FFFFFF"/>
                </a:solidFill>
                <a:latin typeface="Times New Roman"/>
                <a:ea typeface="Times New Roman"/>
                <a:cs typeface="Times New Roman"/>
                <a:sym typeface="Times New Roman"/>
              </a:rPr>
              <a:t>. Examples are learning objects articles, books, books, software programs, </a:t>
            </a:r>
            <a:r>
              <a:rPr lang="en" sz="1200">
                <a:solidFill>
                  <a:srgbClr val="FFFFFF"/>
                </a:solidFill>
                <a:latin typeface="Times New Roman"/>
                <a:ea typeface="Times New Roman"/>
                <a:cs typeface="Times New Roman"/>
                <a:sym typeface="Times New Roman"/>
              </a:rPr>
              <a:t>informal messages</a:t>
            </a:r>
            <a:r>
              <a:rPr lang="en" sz="1200">
                <a:solidFill>
                  <a:srgbClr val="FFFFFF"/>
                </a:solidFill>
                <a:latin typeface="Times New Roman"/>
                <a:ea typeface="Times New Roman"/>
                <a:cs typeface="Times New Roman"/>
                <a:sym typeface="Times New Roman"/>
              </a:rPr>
              <a:t> etc. curriculum also exists as a body of formal </a:t>
            </a:r>
            <a:r>
              <a:rPr lang="en" sz="1200">
                <a:solidFill>
                  <a:srgbClr val="FFFFFF"/>
                </a:solidFill>
                <a:latin typeface="Times New Roman"/>
                <a:ea typeface="Times New Roman"/>
                <a:cs typeface="Times New Roman"/>
                <a:sym typeface="Times New Roman"/>
              </a:rPr>
              <a:t>discipline</a:t>
            </a:r>
            <a:r>
              <a:rPr lang="en" sz="1200">
                <a:solidFill>
                  <a:srgbClr val="FFFFFF"/>
                </a:solidFill>
                <a:latin typeface="Times New Roman"/>
                <a:ea typeface="Times New Roman"/>
                <a:cs typeface="Times New Roman"/>
                <a:sym typeface="Times New Roman"/>
              </a:rPr>
              <a:t> knowledge in </a:t>
            </a:r>
            <a:r>
              <a:rPr lang="en" sz="1200">
                <a:solidFill>
                  <a:srgbClr val="FFFFFF"/>
                </a:solidFill>
                <a:latin typeface="Times New Roman"/>
                <a:ea typeface="Times New Roman"/>
                <a:cs typeface="Times New Roman"/>
                <a:sym typeface="Times New Roman"/>
              </a:rPr>
              <a:t>the</a:t>
            </a:r>
            <a:r>
              <a:rPr lang="en" sz="1200">
                <a:solidFill>
                  <a:srgbClr val="FFFFFF"/>
                </a:solidFill>
                <a:latin typeface="Times New Roman"/>
                <a:ea typeface="Times New Roman"/>
                <a:cs typeface="Times New Roman"/>
                <a:sym typeface="Times New Roman"/>
              </a:rPr>
              <a:t> </a:t>
            </a:r>
            <a:r>
              <a:rPr lang="en" sz="1200">
                <a:solidFill>
                  <a:srgbClr val="FFFFFF"/>
                </a:solidFill>
                <a:latin typeface="Times New Roman"/>
                <a:ea typeface="Times New Roman"/>
                <a:cs typeface="Times New Roman"/>
                <a:sym typeface="Times New Roman"/>
              </a:rPr>
              <a:t>field</a:t>
            </a:r>
            <a:r>
              <a:rPr lang="en" sz="1200">
                <a:solidFill>
                  <a:srgbClr val="FFFFFF"/>
                </a:solidFill>
                <a:latin typeface="Times New Roman"/>
                <a:ea typeface="Times New Roman"/>
                <a:cs typeface="Times New Roman"/>
                <a:sym typeface="Times New Roman"/>
              </a:rPr>
              <a:t> of education.</a:t>
            </a:r>
            <a:endParaRPr sz="1200">
              <a:solidFill>
                <a:srgbClr val="FFFFFF"/>
              </a:solidFill>
              <a:latin typeface="Times New Roman"/>
              <a:ea typeface="Times New Roman"/>
              <a:cs typeface="Times New Roman"/>
              <a:sym typeface="Times New Roman"/>
            </a:endParaRPr>
          </a:p>
        </p:txBody>
      </p:sp>
      <p:sp>
        <p:nvSpPr>
          <p:cNvPr id="217" name="Google Shape;217;p19"/>
          <p:cNvSpPr txBox="1"/>
          <p:nvPr/>
        </p:nvSpPr>
        <p:spPr>
          <a:xfrm>
            <a:off x="1214450" y="1686850"/>
            <a:ext cx="16668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Syllabus </a:t>
            </a:r>
            <a:endParaRPr b="1" sz="1200">
              <a:latin typeface="Times New Roman"/>
              <a:ea typeface="Times New Roman"/>
              <a:cs typeface="Times New Roman"/>
              <a:sym typeface="Times New Roman"/>
            </a:endParaRPr>
          </a:p>
        </p:txBody>
      </p:sp>
      <p:sp>
        <p:nvSpPr>
          <p:cNvPr id="218" name="Google Shape;218;p19"/>
          <p:cNvSpPr txBox="1"/>
          <p:nvPr/>
        </p:nvSpPr>
        <p:spPr>
          <a:xfrm>
            <a:off x="4532700" y="1654950"/>
            <a:ext cx="4611300" cy="18063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Curriculum based on the through knowledge of the students and their communities, their values, their language and their educational goals.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Timetable , syllabus, textbooks and co-curricular </a:t>
            </a:r>
            <a:r>
              <a:rPr lang="en" sz="1200">
                <a:solidFill>
                  <a:srgbClr val="FFFFFF"/>
                </a:solidFill>
                <a:latin typeface="Times New Roman"/>
                <a:ea typeface="Times New Roman"/>
                <a:cs typeface="Times New Roman"/>
                <a:sym typeface="Times New Roman"/>
              </a:rPr>
              <a:t>activities</a:t>
            </a:r>
            <a:r>
              <a:rPr lang="en" sz="1200">
                <a:solidFill>
                  <a:srgbClr val="FFFFFF"/>
                </a:solidFill>
                <a:latin typeface="Times New Roman"/>
                <a:ea typeface="Times New Roman"/>
                <a:cs typeface="Times New Roman"/>
                <a:sym typeface="Times New Roman"/>
              </a:rPr>
              <a:t>.</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Samples of textbooks, </a:t>
            </a:r>
            <a:r>
              <a:rPr lang="en" sz="1200">
                <a:solidFill>
                  <a:srgbClr val="FFFFFF"/>
                </a:solidFill>
                <a:latin typeface="Times New Roman"/>
                <a:ea typeface="Times New Roman"/>
                <a:cs typeface="Times New Roman"/>
                <a:sym typeface="Times New Roman"/>
              </a:rPr>
              <a:t>children's</a:t>
            </a:r>
            <a:r>
              <a:rPr lang="en" sz="1200">
                <a:solidFill>
                  <a:srgbClr val="FFFFFF"/>
                </a:solidFill>
                <a:latin typeface="Times New Roman"/>
                <a:ea typeface="Times New Roman"/>
                <a:cs typeface="Times New Roman"/>
                <a:sym typeface="Times New Roman"/>
              </a:rPr>
              <a:t> literature and teachers hand book.</a:t>
            </a:r>
            <a:endParaRPr sz="1200">
              <a:solidFill>
                <a:srgbClr val="FFFFFF"/>
              </a:solidFill>
              <a:latin typeface="Times New Roman"/>
              <a:ea typeface="Times New Roman"/>
              <a:cs typeface="Times New Roman"/>
              <a:sym typeface="Times New Roman"/>
            </a:endParaRPr>
          </a:p>
        </p:txBody>
      </p:sp>
      <p:sp>
        <p:nvSpPr>
          <p:cNvPr id="219" name="Google Shape;219;p19"/>
          <p:cNvSpPr txBox="1"/>
          <p:nvPr/>
        </p:nvSpPr>
        <p:spPr>
          <a:xfrm>
            <a:off x="1214450" y="3514725"/>
            <a:ext cx="1666800" cy="3897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Curriculum and Communities</a:t>
            </a:r>
            <a:endParaRPr b="1" sz="1200">
              <a:latin typeface="Times New Roman"/>
              <a:ea typeface="Times New Roman"/>
              <a:cs typeface="Times New Roman"/>
              <a:sym typeface="Times New Roman"/>
            </a:endParaRPr>
          </a:p>
        </p:txBody>
      </p:sp>
      <p:sp>
        <p:nvSpPr>
          <p:cNvPr id="220" name="Google Shape;220;p19"/>
          <p:cNvSpPr/>
          <p:nvPr/>
        </p:nvSpPr>
        <p:spPr>
          <a:xfrm>
            <a:off x="5004175" y="3503975"/>
            <a:ext cx="1210800" cy="246600"/>
          </a:xfrm>
          <a:prstGeom prst="rect">
            <a:avLst/>
          </a:prstGeom>
          <a:gradFill>
            <a:gsLst>
              <a:gs pos="0">
                <a:srgbClr val="AFDEDA"/>
              </a:gs>
              <a:gs pos="100000">
                <a:srgbClr val="5AB1A8"/>
              </a:gs>
            </a:gsLst>
            <a:path path="circle">
              <a:fillToRect b="50%" l="50%" r="50%" t="50%"/>
            </a:path>
            <a:tileRect/>
          </a:gra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9"/>
          <p:cNvSpPr/>
          <p:nvPr/>
        </p:nvSpPr>
        <p:spPr>
          <a:xfrm>
            <a:off x="5004175" y="4426725"/>
            <a:ext cx="1210800" cy="246600"/>
          </a:xfrm>
          <a:prstGeom prst="rect">
            <a:avLst/>
          </a:prstGeom>
          <a:gradFill>
            <a:gsLst>
              <a:gs pos="0">
                <a:srgbClr val="AFDEDA"/>
              </a:gs>
              <a:gs pos="100000">
                <a:srgbClr val="5AB1A8"/>
              </a:gs>
            </a:gsLst>
            <a:path path="circle">
              <a:fillToRect b="50%" l="50%" r="50%" t="50%"/>
            </a:path>
            <a:tileRect/>
          </a:gra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9"/>
          <p:cNvSpPr/>
          <p:nvPr/>
        </p:nvSpPr>
        <p:spPr>
          <a:xfrm>
            <a:off x="7406850" y="3503975"/>
            <a:ext cx="1210800" cy="246600"/>
          </a:xfrm>
          <a:prstGeom prst="rect">
            <a:avLst/>
          </a:prstGeom>
          <a:gradFill>
            <a:gsLst>
              <a:gs pos="0">
                <a:srgbClr val="AFDEDA"/>
              </a:gs>
              <a:gs pos="100000">
                <a:srgbClr val="5AB1A8"/>
              </a:gs>
            </a:gsLst>
            <a:path path="circle">
              <a:fillToRect b="50%" l="50%" r="50%" t="50%"/>
            </a:path>
            <a:tileRect/>
          </a:gra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19"/>
          <p:cNvSpPr/>
          <p:nvPr/>
        </p:nvSpPr>
        <p:spPr>
          <a:xfrm>
            <a:off x="7406850" y="4426725"/>
            <a:ext cx="1210800" cy="246600"/>
          </a:xfrm>
          <a:prstGeom prst="rect">
            <a:avLst/>
          </a:prstGeom>
          <a:gradFill>
            <a:gsLst>
              <a:gs pos="0">
                <a:srgbClr val="AFDEDA"/>
              </a:gs>
              <a:gs pos="100000">
                <a:srgbClr val="5AB1A8"/>
              </a:gs>
            </a:gsLst>
            <a:path path="circle">
              <a:fillToRect b="50%" l="50%" r="50%" t="50%"/>
            </a:path>
            <a:tileRect/>
          </a:gra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19"/>
          <p:cNvSpPr txBox="1"/>
          <p:nvPr/>
        </p:nvSpPr>
        <p:spPr>
          <a:xfrm>
            <a:off x="5014925" y="3514725"/>
            <a:ext cx="1210800" cy="246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Conformists </a:t>
            </a:r>
            <a:endParaRPr sz="1200">
              <a:latin typeface="Times New Roman"/>
              <a:ea typeface="Times New Roman"/>
              <a:cs typeface="Times New Roman"/>
              <a:sym typeface="Times New Roman"/>
            </a:endParaRPr>
          </a:p>
        </p:txBody>
      </p:sp>
      <p:sp>
        <p:nvSpPr>
          <p:cNvPr id="225" name="Google Shape;225;p19"/>
          <p:cNvSpPr txBox="1"/>
          <p:nvPr/>
        </p:nvSpPr>
        <p:spPr>
          <a:xfrm>
            <a:off x="7406850" y="3503975"/>
            <a:ext cx="1210800" cy="246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Reformers</a:t>
            </a:r>
            <a:endParaRPr sz="1200">
              <a:latin typeface="Times New Roman"/>
              <a:ea typeface="Times New Roman"/>
              <a:cs typeface="Times New Roman"/>
              <a:sym typeface="Times New Roman"/>
            </a:endParaRPr>
          </a:p>
        </p:txBody>
      </p:sp>
      <p:sp>
        <p:nvSpPr>
          <p:cNvPr id="226" name="Google Shape;226;p19"/>
          <p:cNvSpPr txBox="1"/>
          <p:nvPr/>
        </p:nvSpPr>
        <p:spPr>
          <a:xfrm>
            <a:off x="5014925" y="4426725"/>
            <a:ext cx="1210800" cy="246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Futurists </a:t>
            </a:r>
            <a:endParaRPr sz="1200">
              <a:latin typeface="Times New Roman"/>
              <a:ea typeface="Times New Roman"/>
              <a:cs typeface="Times New Roman"/>
              <a:sym typeface="Times New Roman"/>
            </a:endParaRPr>
          </a:p>
        </p:txBody>
      </p:sp>
      <p:sp>
        <p:nvSpPr>
          <p:cNvPr id="227" name="Google Shape;227;p19"/>
          <p:cNvSpPr txBox="1"/>
          <p:nvPr/>
        </p:nvSpPr>
        <p:spPr>
          <a:xfrm>
            <a:off x="7406850" y="4426725"/>
            <a:ext cx="1210800" cy="246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Radicals </a:t>
            </a:r>
            <a:endParaRPr sz="1200">
              <a:latin typeface="Times New Roman"/>
              <a:ea typeface="Times New Roman"/>
              <a:cs typeface="Times New Roman"/>
              <a:sym typeface="Times New Roman"/>
            </a:endParaRPr>
          </a:p>
        </p:txBody>
      </p:sp>
      <p:sp>
        <p:nvSpPr>
          <p:cNvPr id="228" name="Google Shape;228;p19"/>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20"/>
          <p:cNvSpPr txBox="1"/>
          <p:nvPr/>
        </p:nvSpPr>
        <p:spPr>
          <a:xfrm>
            <a:off x="1254925" y="117600"/>
            <a:ext cx="16668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The conformists</a:t>
            </a:r>
            <a:endParaRPr b="1" sz="1200">
              <a:latin typeface="Times New Roman"/>
              <a:ea typeface="Times New Roman"/>
              <a:cs typeface="Times New Roman"/>
              <a:sym typeface="Times New Roman"/>
            </a:endParaRPr>
          </a:p>
        </p:txBody>
      </p:sp>
      <p:sp>
        <p:nvSpPr>
          <p:cNvPr id="234" name="Google Shape;234;p20"/>
          <p:cNvSpPr txBox="1"/>
          <p:nvPr/>
        </p:nvSpPr>
        <p:spPr>
          <a:xfrm>
            <a:off x="-139300" y="492675"/>
            <a:ext cx="4739100" cy="13572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Curriculum workers with a conformists intent </a:t>
            </a:r>
            <a:r>
              <a:rPr lang="en" sz="1200">
                <a:latin typeface="Times New Roman"/>
                <a:ea typeface="Times New Roman"/>
                <a:cs typeface="Times New Roman"/>
                <a:sym typeface="Times New Roman"/>
              </a:rPr>
              <a:t>being</a:t>
            </a:r>
            <a:r>
              <a:rPr lang="en" sz="1200">
                <a:latin typeface="Times New Roman"/>
                <a:ea typeface="Times New Roman"/>
                <a:cs typeface="Times New Roman"/>
                <a:sym typeface="Times New Roman"/>
              </a:rPr>
              <a:t> curriculum development by identifying the needs of the existing society and its institutions.</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Curriculum objects are derived from those needs.</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The teacher is expected to serve as a advocate.</a:t>
            </a:r>
            <a:endParaRPr sz="1200">
              <a:latin typeface="Times New Roman"/>
              <a:ea typeface="Times New Roman"/>
              <a:cs typeface="Times New Roman"/>
              <a:sym typeface="Times New Roman"/>
            </a:endParaRPr>
          </a:p>
        </p:txBody>
      </p:sp>
      <p:sp>
        <p:nvSpPr>
          <p:cNvPr id="235" name="Google Shape;235;p20"/>
          <p:cNvSpPr txBox="1"/>
          <p:nvPr/>
        </p:nvSpPr>
        <p:spPr>
          <a:xfrm>
            <a:off x="5959075" y="117600"/>
            <a:ext cx="16668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The reformers</a:t>
            </a:r>
            <a:endParaRPr b="1" sz="1200">
              <a:latin typeface="Times New Roman"/>
              <a:ea typeface="Times New Roman"/>
              <a:cs typeface="Times New Roman"/>
              <a:sym typeface="Times New Roman"/>
            </a:endParaRPr>
          </a:p>
        </p:txBody>
      </p:sp>
      <p:sp>
        <p:nvSpPr>
          <p:cNvPr id="236" name="Google Shape;236;p20"/>
          <p:cNvSpPr txBox="1"/>
          <p:nvPr/>
        </p:nvSpPr>
        <p:spPr>
          <a:xfrm>
            <a:off x="-139300" y="3090825"/>
            <a:ext cx="4832700" cy="18063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The radical educator create their own text.</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They learn to read.</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They are helped to understand.</a:t>
            </a:r>
            <a:endParaRPr sz="1200">
              <a:latin typeface="Times New Roman"/>
              <a:ea typeface="Times New Roman"/>
              <a:cs typeface="Times New Roman"/>
              <a:sym typeface="Times New Roman"/>
            </a:endParaRPr>
          </a:p>
        </p:txBody>
      </p:sp>
      <p:sp>
        <p:nvSpPr>
          <p:cNvPr id="237" name="Google Shape;237;p20"/>
          <p:cNvSpPr txBox="1"/>
          <p:nvPr/>
        </p:nvSpPr>
        <p:spPr>
          <a:xfrm>
            <a:off x="4404875" y="531000"/>
            <a:ext cx="4832700" cy="18063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Curriculum workers should begin the task of curriculum development by identifying social problems such as racism,sexism, environmental pollution etc.</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Problems in raising the consciousness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The teacher is to play an active role as facilitator</a:t>
            </a:r>
            <a:endParaRPr sz="1200">
              <a:solidFill>
                <a:srgbClr val="FFFFFF"/>
              </a:solidFill>
              <a:latin typeface="Times New Roman"/>
              <a:ea typeface="Times New Roman"/>
              <a:cs typeface="Times New Roman"/>
              <a:sym typeface="Times New Roman"/>
            </a:endParaRPr>
          </a:p>
        </p:txBody>
      </p:sp>
      <p:sp>
        <p:nvSpPr>
          <p:cNvPr id="238" name="Google Shape;238;p20"/>
          <p:cNvSpPr txBox="1"/>
          <p:nvPr/>
        </p:nvSpPr>
        <p:spPr>
          <a:xfrm>
            <a:off x="5959075" y="2515525"/>
            <a:ext cx="16668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The futurists</a:t>
            </a:r>
            <a:endParaRPr b="1" sz="1200">
              <a:latin typeface="Times New Roman"/>
              <a:ea typeface="Times New Roman"/>
              <a:cs typeface="Times New Roman"/>
              <a:sym typeface="Times New Roman"/>
            </a:endParaRPr>
          </a:p>
        </p:txBody>
      </p:sp>
      <p:sp>
        <p:nvSpPr>
          <p:cNvPr id="239" name="Google Shape;239;p20"/>
          <p:cNvSpPr txBox="1"/>
          <p:nvPr/>
        </p:nvSpPr>
        <p:spPr>
          <a:xfrm>
            <a:off x="4599925" y="2928925"/>
            <a:ext cx="4544100" cy="18063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The school curricular should have a futurist orientation.</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Rapidly advancing and clear-cut new technologies will force school to change rapidly.</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Gradual improvement of the educational process.</a:t>
            </a:r>
            <a:endParaRPr sz="1200">
              <a:solidFill>
                <a:srgbClr val="FFFFFF"/>
              </a:solidFill>
              <a:latin typeface="Times New Roman"/>
              <a:ea typeface="Times New Roman"/>
              <a:cs typeface="Times New Roman"/>
              <a:sym typeface="Times New Roman"/>
            </a:endParaRPr>
          </a:p>
        </p:txBody>
      </p:sp>
      <p:sp>
        <p:nvSpPr>
          <p:cNvPr id="240" name="Google Shape;240;p20"/>
          <p:cNvSpPr txBox="1"/>
          <p:nvPr/>
        </p:nvSpPr>
        <p:spPr>
          <a:xfrm>
            <a:off x="1396850" y="2515525"/>
            <a:ext cx="16668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The radicals</a:t>
            </a:r>
            <a:endParaRPr b="1" sz="1200">
              <a:latin typeface="Times New Roman"/>
              <a:ea typeface="Times New Roman"/>
              <a:cs typeface="Times New Roman"/>
              <a:sym typeface="Times New Roman"/>
            </a:endParaRPr>
          </a:p>
        </p:txBody>
      </p:sp>
      <p:sp>
        <p:nvSpPr>
          <p:cNvPr id="241" name="Google Shape;241;p20"/>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21"/>
          <p:cNvSpPr txBox="1"/>
          <p:nvPr/>
        </p:nvSpPr>
        <p:spPr>
          <a:xfrm>
            <a:off x="1277788" y="1080900"/>
            <a:ext cx="16668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Language and value</a:t>
            </a:r>
            <a:endParaRPr b="1" sz="1200">
              <a:latin typeface="Times New Roman"/>
              <a:ea typeface="Times New Roman"/>
              <a:cs typeface="Times New Roman"/>
              <a:sym typeface="Times New Roman"/>
            </a:endParaRPr>
          </a:p>
        </p:txBody>
      </p:sp>
      <p:sp>
        <p:nvSpPr>
          <p:cNvPr id="247" name="Google Shape;247;p21"/>
          <p:cNvSpPr txBox="1"/>
          <p:nvPr/>
        </p:nvSpPr>
        <p:spPr>
          <a:xfrm>
            <a:off x="0" y="2065575"/>
            <a:ext cx="4515000" cy="14814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Crrl Jung, </a:t>
            </a:r>
            <a:r>
              <a:rPr lang="en" sz="1200">
                <a:latin typeface="Times New Roman"/>
                <a:ea typeface="Times New Roman"/>
                <a:cs typeface="Times New Roman"/>
                <a:sym typeface="Times New Roman"/>
              </a:rPr>
              <a:t>Macdonald</a:t>
            </a:r>
            <a:r>
              <a:rPr lang="en" sz="1200">
                <a:latin typeface="Times New Roman"/>
                <a:ea typeface="Times New Roman"/>
                <a:cs typeface="Times New Roman"/>
                <a:sym typeface="Times New Roman"/>
              </a:rPr>
              <a:t> (1974) - “A transcendental developmental ideology of education” to speak of this journey toward transcendence as the primary concern of all human.</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Michael apple (1975) - “value and actions which are lived”</a:t>
            </a:r>
            <a:endParaRPr sz="1200">
              <a:latin typeface="Times New Roman"/>
              <a:ea typeface="Times New Roman"/>
              <a:cs typeface="Times New Roman"/>
              <a:sym typeface="Times New Roman"/>
            </a:endParaRPr>
          </a:p>
        </p:txBody>
      </p:sp>
      <p:sp>
        <p:nvSpPr>
          <p:cNvPr id="248" name="Google Shape;248;p21"/>
          <p:cNvSpPr txBox="1"/>
          <p:nvPr/>
        </p:nvSpPr>
        <p:spPr>
          <a:xfrm>
            <a:off x="5981954" y="1080900"/>
            <a:ext cx="22476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Times New Roman"/>
                <a:ea typeface="Times New Roman"/>
                <a:cs typeface="Times New Roman"/>
                <a:sym typeface="Times New Roman"/>
              </a:rPr>
              <a:t>Language and curriculum</a:t>
            </a:r>
            <a:endParaRPr b="1" sz="1200">
              <a:latin typeface="Times New Roman"/>
              <a:ea typeface="Times New Roman"/>
              <a:cs typeface="Times New Roman"/>
              <a:sym typeface="Times New Roman"/>
            </a:endParaRPr>
          </a:p>
        </p:txBody>
      </p:sp>
      <p:sp>
        <p:nvSpPr>
          <p:cNvPr id="249" name="Google Shape;249;p21"/>
          <p:cNvSpPr txBox="1"/>
          <p:nvPr/>
        </p:nvSpPr>
        <p:spPr>
          <a:xfrm>
            <a:off x="4629150" y="2103900"/>
            <a:ext cx="4515000" cy="18180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Classroom are places of language as symbolic, </a:t>
            </a:r>
            <a:r>
              <a:rPr lang="en" sz="1200">
                <a:solidFill>
                  <a:srgbClr val="FFFFFF"/>
                </a:solidFill>
                <a:latin typeface="Times New Roman"/>
                <a:ea typeface="Times New Roman"/>
                <a:cs typeface="Times New Roman"/>
                <a:sym typeface="Times New Roman"/>
              </a:rPr>
              <a:t>interactions</a:t>
            </a:r>
            <a:r>
              <a:rPr lang="en" sz="1200">
                <a:solidFill>
                  <a:srgbClr val="FFFFFF"/>
                </a:solidFill>
                <a:latin typeface="Times New Roman"/>
                <a:ea typeface="Times New Roman"/>
                <a:cs typeface="Times New Roman"/>
                <a:sym typeface="Times New Roman"/>
              </a:rPr>
              <a:t> , alphabetic patterns enriched by movement.</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Language gives expression to love, grief, caring and other emotion.</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It is not just formalized language but the social and cultural </a:t>
            </a:r>
            <a:r>
              <a:rPr lang="en" sz="1200">
                <a:solidFill>
                  <a:srgbClr val="FFFFFF"/>
                </a:solidFill>
                <a:latin typeface="Times New Roman"/>
                <a:ea typeface="Times New Roman"/>
                <a:cs typeface="Times New Roman"/>
                <a:sym typeface="Times New Roman"/>
              </a:rPr>
              <a:t>dimensions</a:t>
            </a:r>
            <a:r>
              <a:rPr lang="en" sz="1200">
                <a:solidFill>
                  <a:srgbClr val="FFFFFF"/>
                </a:solidFill>
                <a:latin typeface="Times New Roman"/>
                <a:ea typeface="Times New Roman"/>
                <a:cs typeface="Times New Roman"/>
                <a:sym typeface="Times New Roman"/>
              </a:rPr>
              <a:t> that make language so important in human </a:t>
            </a:r>
            <a:r>
              <a:rPr lang="en" sz="1200">
                <a:solidFill>
                  <a:srgbClr val="FFFFFF"/>
                </a:solidFill>
                <a:latin typeface="Times New Roman"/>
                <a:ea typeface="Times New Roman"/>
                <a:cs typeface="Times New Roman"/>
                <a:sym typeface="Times New Roman"/>
              </a:rPr>
              <a:t>being</a:t>
            </a:r>
            <a:r>
              <a:rPr lang="en" sz="1200">
                <a:solidFill>
                  <a:srgbClr val="FFFFFF"/>
                </a:solidFill>
                <a:latin typeface="Times New Roman"/>
                <a:ea typeface="Times New Roman"/>
                <a:cs typeface="Times New Roman"/>
                <a:sym typeface="Times New Roman"/>
              </a:rPr>
              <a:t>.</a:t>
            </a:r>
            <a:endParaRPr sz="1200">
              <a:solidFill>
                <a:srgbClr val="FFFFFF"/>
              </a:solidFill>
              <a:latin typeface="Times New Roman"/>
              <a:ea typeface="Times New Roman"/>
              <a:cs typeface="Times New Roman"/>
              <a:sym typeface="Times New Roman"/>
            </a:endParaRPr>
          </a:p>
        </p:txBody>
      </p:sp>
      <p:sp>
        <p:nvSpPr>
          <p:cNvPr id="250" name="Google Shape;250;p21"/>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theme/theme1.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